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Lst>
  <p:sldSz cy="6858000" cx="12192000"/>
  <p:notesSz cx="6797675" cy="9926625"/>
  <p:embeddedFontLst>
    <p:embeddedFont>
      <p:font typeface="Roboto"/>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96">
          <p15:clr>
            <a:srgbClr val="A4A3A4"/>
          </p15:clr>
        </p15:guide>
        <p15:guide id="2" pos="3840">
          <p15:clr>
            <a:srgbClr val="A4A3A4"/>
          </p15:clr>
        </p15:guide>
      </p15:sldGuideLst>
    </p:ext>
    <p:ext uri="http://customooxmlschemas.google.com/">
      <go:slidesCustomData xmlns:go="http://customooxmlschemas.google.com/" r:id="rId74" roundtripDataSignature="AMtx7mjM/QWRsao/8cLtYs/bbnubsuy3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96"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Roboto-boldItalic.fntdata"/><Relationship Id="rId72" Type="http://schemas.openxmlformats.org/officeDocument/2006/relationships/font" Target="fonts/Roboto-italic.fntdata"/><Relationship Id="rId31" Type="http://schemas.openxmlformats.org/officeDocument/2006/relationships/slide" Target="slides/slide26.xml"/><Relationship Id="rId30" Type="http://schemas.openxmlformats.org/officeDocument/2006/relationships/slide" Target="slides/slide25.xml"/><Relationship Id="rId74" Type="http://customschemas.google.com/relationships/presentationmetadata" Target="meta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Roboto-bold.fntdata"/><Relationship Id="rId70" Type="http://schemas.openxmlformats.org/officeDocument/2006/relationships/font" Target="fonts/Roboto-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8056"/>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945659" cy="49805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9302eb4fc7_0_8: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9302eb4fc7_0_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9302eb4fc7_0_18: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g9302eb4fc7_0_1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7: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9302eb4fc7_0_3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9302eb4fc7_0_30: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9302eb4fc7_0_30: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8: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9: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9302eb4fc7_0_68: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g9302eb4fc7_0_6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9302eb4fc7_0_86: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g9302eb4fc7_0_8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9302eb4fc7_0_107: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9302eb4fc7_0_10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9302eb4fc7_0_124: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g9302eb4fc7_0_12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0: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9302eb4fc7_0_15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9302eb4fc7_0_156: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g9302eb4fc7_0_156: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939628f069_0_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939628f069_0_2: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g939628f069_0_2: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939628f069_0_24: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g939628f069_0_2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939628f069_0_14: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g939628f069_0_1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939628f069_0_40: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g939628f069_0_4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2: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1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3: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 name="Google Shape;364;p1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4: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 name="Google Shape;374;p1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5: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p1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6: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p1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7: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8" name="Google Shape;408;p1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8: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0" name="Google Shape;420;p1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939628f069_1_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g939628f069_1_2: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800"/>
              <a:buFont typeface="Arial"/>
              <a:buNone/>
            </a:pPr>
            <a:r>
              <a:rPr lang="en-GB" sz="1700">
                <a:solidFill>
                  <a:srgbClr val="2D2829"/>
                </a:solidFill>
              </a:rPr>
              <a:t>Bæredygtighedsudfordringerne handler primært om den fysiske påvirkning af bunden, samt om faunaen og floraen på bunden. Derudover er det en stor udfordring, at der kan være uønskede bifangster af både fisk og skaldyr, ligesom demersalt trawl, som oftest udleder en langt større mængde CO2, end de fleste andre redskaber. Den større CO2 –udledning skyldes, at fartøjet bruger mere brændstof, når trawlet trækkes henover havbunden, end det gør at sætte garn ud eller trække et pelagisk trawl gennem de frie vandmaser.</a:t>
            </a:r>
            <a:endParaRPr/>
          </a:p>
        </p:txBody>
      </p:sp>
      <p:sp>
        <p:nvSpPr>
          <p:cNvPr id="429" name="Google Shape;429;g939628f069_1_2: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939628f069_1_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939628f069_1_11: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g939628f069_1_11: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939628f069_1_40: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4" name="Google Shape;444;g939628f069_1_4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939628f069_1_50: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3" name="Google Shape;453;g939628f069_1_5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939628f069_1_64: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800"/>
              <a:buFont typeface="Arial"/>
              <a:buNone/>
            </a:pPr>
            <a:r>
              <a:rPr lang="en-GB" sz="1800">
                <a:solidFill>
                  <a:srgbClr val="2D2829"/>
                </a:solidFill>
              </a:rPr>
              <a:t>Overfiskes bestanden, så den kommer under den biologisk sikre grænse, kan den ikke levere kommende generationer og sikre bestanden i fremtiden. </a:t>
            </a:r>
            <a:endParaRPr/>
          </a:p>
        </p:txBody>
      </p:sp>
      <p:sp>
        <p:nvSpPr>
          <p:cNvPr id="462" name="Google Shape;462;g939628f069_1_6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939628f069_1_77: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3" name="Google Shape;473;g939628f069_1_7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939628f069_1_9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g939628f069_1_90: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2" name="Google Shape;482;g939628f069_1_90: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939628f069_1_113: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1" name="Google Shape;491;g939628f069_1_11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939628f069_1_123: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9" name="Google Shape;499;g939628f069_1_12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939628f069_1_131: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7" name="Google Shape;507;g939628f069_1_13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939628f069_1_14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g939628f069_1_141: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7" name="Google Shape;517;g939628f069_1_141: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939628f069_1_150: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050">
                <a:solidFill>
                  <a:srgbClr val="3C4043"/>
                </a:solidFill>
                <a:highlight>
                  <a:srgbClr val="FFFFFF"/>
                </a:highlight>
                <a:latin typeface="Roboto"/>
                <a:ea typeface="Roboto"/>
                <a:cs typeface="Roboto"/>
                <a:sym typeface="Roboto"/>
              </a:rPr>
              <a:t>Men bæredygtighed er i dag også et kvalitetsparameter og en mere og mere væsentlig parametre for forbrugerne, der bør tages højde for, og derfor er det ganske relevant at diskutere bæredygtighed i relation til smag, kvalitet, sundhed og fødevaresikkerhed. </a:t>
            </a:r>
            <a:endParaRPr b="1"/>
          </a:p>
        </p:txBody>
      </p:sp>
      <p:sp>
        <p:nvSpPr>
          <p:cNvPr id="525" name="Google Shape;525;g939628f069_1_15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939628f069_1_161: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800"/>
              <a:t>Vedr. fordærvelsesproces</a:t>
            </a:r>
            <a:r>
              <a:rPr lang="en-GB" sz="1800">
                <a:solidFill>
                  <a:srgbClr val="2D2829"/>
                </a:solidFill>
              </a:rPr>
              <a:t>; her kan der samtidig være tale om subjektive vurderinger, der har at gøre med opfattelsen af smagen og individuelle præferencer.</a:t>
            </a:r>
            <a:endParaRPr/>
          </a:p>
        </p:txBody>
      </p:sp>
      <p:sp>
        <p:nvSpPr>
          <p:cNvPr id="534" name="Google Shape;534;g939628f069_1_16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939628f069_1_171: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2" name="Google Shape;542;g939628f069_1_17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939628f069_1_18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g939628f069_1_184: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g939628f069_1_184: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939628f069_1_258: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g939628f069_1_258: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8" name="Google Shape;568;g939628f069_1_258:notes"/>
          <p:cNvSpPr txBox="1"/>
          <p:nvPr>
            <p:ph idx="12" type="sldNum"/>
          </p:nvPr>
        </p:nvSpPr>
        <p:spPr>
          <a:xfrm>
            <a:off x="3850443" y="9428583"/>
            <a:ext cx="2945700" cy="498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f111d682de_0_0: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gf111d682de_0_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939628f069_1_19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g939628f069_1_198: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9" name="Google Shape;579;g939628f069_1_198: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939628f069_1_21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 name="Google Shape;589;g939628f069_1_214: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0" name="Google Shape;590;g939628f069_1_214: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939628f069_1_24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g939628f069_1_241: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1" name="Google Shape;601;g939628f069_1_241: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939628f069_1_28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 name="Google Shape;612;g939628f069_1_288: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3" name="Google Shape;613;g939628f069_1_288: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939628f069_1_27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Google Shape;624;g939628f069_1_277: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5" name="Google Shape;625;g939628f069_1_277: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939628f069_1_30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g939628f069_1_307: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7" name="Google Shape;637;g939628f069_1_307: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939628f069_1_33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 name="Google Shape;649;g939628f069_1_339: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0" name="Google Shape;650;g939628f069_1_339: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d509bdbf40_0_7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d509bdbf40_0_70: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gd509bdbf40_0_70: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939628f069_1_36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2" name="Google Shape;672;g939628f069_1_365: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3" name="Google Shape;673;g939628f069_1_365: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939628f069_1_35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g939628f069_1_357: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2" name="Google Shape;682;g939628f069_1_357: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f12ac6f450_0_0: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gf12ac6f450_0_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939628f069_1_38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1" name="Google Shape;691;g939628f069_1_385: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2" name="Google Shape;692;g939628f069_1_385: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d509bdbf40_0_8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d509bdbf40_0_80: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1" name="Google Shape;701;gd509bdbf40_0_80: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939628f069_1_39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0" name="Google Shape;710;g939628f069_1_396: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1" name="Google Shape;711;g939628f069_1_396: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939628f069_1_40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9" name="Google Shape;719;g939628f069_1_405: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0" name="Google Shape;720;g939628f069_1_405: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939628f069_1_32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8" name="Google Shape;728;g939628f069_1_326:notes"/>
          <p:cNvSpPr txBox="1"/>
          <p:nvPr>
            <p:ph idx="1" type="body"/>
          </p:nvPr>
        </p:nvSpPr>
        <p:spPr>
          <a:xfrm>
            <a:off x="679768" y="4777194"/>
            <a:ext cx="5438140" cy="39087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9" name="Google Shape;729;g939628f069_1_326:notes"/>
          <p:cNvSpPr txBox="1"/>
          <p:nvPr>
            <p:ph idx="12" type="sldNum"/>
          </p:nvPr>
        </p:nvSpPr>
        <p:spPr>
          <a:xfrm>
            <a:off x="3850443" y="9428583"/>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f12ac6f450_0_23: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f12ac6f450_0_23: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f12ac6f450_0_23: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f12ac6f450_0_8: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f12ac6f450_0_8:notes"/>
          <p:cNvSpPr txBox="1"/>
          <p:nvPr>
            <p:ph idx="1" type="body"/>
          </p:nvPr>
        </p:nvSpPr>
        <p:spPr>
          <a:xfrm>
            <a:off x="679768" y="4777194"/>
            <a:ext cx="5438100" cy="39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f12ac6f450_0_8:notes"/>
          <p:cNvSpPr txBox="1"/>
          <p:nvPr>
            <p:ph idx="12" type="sldNum"/>
          </p:nvPr>
        </p:nvSpPr>
        <p:spPr>
          <a:xfrm>
            <a:off x="3850443" y="9428584"/>
            <a:ext cx="2945700" cy="498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6: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food.dtu.dk/publikationer/ernaering-og-kostvaner/de_nationale_kostundersoegelser"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g"/><Relationship Id="rId4" Type="http://schemas.openxmlformats.org/officeDocument/2006/relationships/hyperlink" Target="http://www.fao.org/aqua/culture/e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jpg"/><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pn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jpg"/><Relationship Id="rId4" Type="http://schemas.openxmlformats.org/officeDocument/2006/relationships/image" Target="../media/image16.jpg"/><Relationship Id="rId5" Type="http://schemas.openxmlformats.org/officeDocument/2006/relationships/image" Target="../media/image20.jpg"/><Relationship Id="rId6" Type="http://schemas.openxmlformats.org/officeDocument/2006/relationships/image" Target="../media/image2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9.jpg"/><Relationship Id="rId4" Type="http://schemas.openxmlformats.org/officeDocument/2006/relationships/image" Target="../media/image27.jpg"/><Relationship Id="rId5"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7.png"/><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7.png"/><Relationship Id="rId4" Type="http://schemas.openxmlformats.org/officeDocument/2006/relationships/image" Target="../media/image3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7.png"/><Relationship Id="rId4" Type="http://schemas.openxmlformats.org/officeDocument/2006/relationships/image" Target="../media/image31.jpg"/><Relationship Id="rId5" Type="http://schemas.openxmlformats.org/officeDocument/2006/relationships/image" Target="../media/image29.jpg"/><Relationship Id="rId6" Type="http://schemas.openxmlformats.org/officeDocument/2006/relationships/image" Target="../media/image34.jpg"/><Relationship Id="rId7" Type="http://schemas.openxmlformats.org/officeDocument/2006/relationships/image" Target="../media/image36.jpg"/><Relationship Id="rId8"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7.png"/><Relationship Id="rId4" Type="http://schemas.openxmlformats.org/officeDocument/2006/relationships/image" Target="../media/image31.jpg"/><Relationship Id="rId5" Type="http://schemas.openxmlformats.org/officeDocument/2006/relationships/image" Target="../media/image3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7.png"/><Relationship Id="rId4" Type="http://schemas.openxmlformats.org/officeDocument/2006/relationships/image" Target="../media/image3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7.png"/><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7.png"/><Relationship Id="rId4" Type="http://schemas.openxmlformats.org/officeDocument/2006/relationships/image" Target="../media/image34.jpg"/><Relationship Id="rId5" Type="http://schemas.openxmlformats.org/officeDocument/2006/relationships/image" Target="../media/image29.jpg"/><Relationship Id="rId6" Type="http://schemas.openxmlformats.org/officeDocument/2006/relationships/image" Target="../media/image36.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7.png"/><Relationship Id="rId4" Type="http://schemas.openxmlformats.org/officeDocument/2006/relationships/image" Target="../media/image34.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7.png"/><Relationship Id="rId4" Type="http://schemas.openxmlformats.org/officeDocument/2006/relationships/image" Target="../media/image29.jpg"/><Relationship Id="rId5" Type="http://schemas.openxmlformats.org/officeDocument/2006/relationships/image" Target="../media/image36.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7.png"/><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9.jpg"/><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7.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8.png"/><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denstoreklimadatabase.dk/" TargetMode="External"/><Relationship Id="rId4" Type="http://schemas.openxmlformats.org/officeDocument/2006/relationships/hyperlink" Target="https://www.okolariet.dk/media/zvlaeqph/kostens-klimaaftryk-kostbar-klode-%C3%B8kolariet.pdf" TargetMode="External"/><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hyperlink" Target="https://okologi.dk/viden-om-oekologi/klima/landbrugets-drivhusgass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lbst.dk/tvaergaaende/klima/foedevarernes-klimaaftryk/"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p:nvPr/>
        </p:nvSpPr>
        <p:spPr>
          <a:xfrm>
            <a:off x="0" y="0"/>
            <a:ext cx="12192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close up of a fish&#10;&#10;Description automatically generated" id="89" name="Google Shape;89;p1"/>
          <p:cNvPicPr preferRelativeResize="0"/>
          <p:nvPr/>
        </p:nvPicPr>
        <p:blipFill rotWithShape="1">
          <a:blip r:embed="rId3">
            <a:alphaModFix amt="50000"/>
          </a:blip>
          <a:srcRect b="4182" l="0" r="0" t="11548"/>
          <a:stretch/>
        </p:blipFill>
        <p:spPr>
          <a:xfrm>
            <a:off x="20" y="1"/>
            <a:ext cx="12191980" cy="6857999"/>
          </a:xfrm>
          <a:prstGeom prst="rect">
            <a:avLst/>
          </a:prstGeom>
          <a:noFill/>
          <a:ln>
            <a:noFill/>
          </a:ln>
        </p:spPr>
      </p:pic>
      <p:sp>
        <p:nvSpPr>
          <p:cNvPr id="90" name="Google Shape;90;p1"/>
          <p:cNvSpPr txBox="1"/>
          <p:nvPr>
            <p:ph idx="1" type="subTitle"/>
          </p:nvPr>
        </p:nvSpPr>
        <p:spPr>
          <a:xfrm>
            <a:off x="838200" y="3894838"/>
            <a:ext cx="10515600" cy="109839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FFFF"/>
              </a:buClr>
              <a:buSzPts val="2000"/>
              <a:buNone/>
            </a:pPr>
            <a:r>
              <a:rPr i="1" lang="en-GB" sz="2000">
                <a:solidFill>
                  <a:srgbClr val="FFFFFF"/>
                </a:solidFill>
                <a:latin typeface="Arial"/>
                <a:ea typeface="Arial"/>
                <a:cs typeface="Arial"/>
                <a:sym typeface="Arial"/>
              </a:rPr>
              <a:t>Hotel- &amp; Restaurantskolen, 2021</a:t>
            </a:r>
            <a:endParaRPr i="1" sz="2000">
              <a:solidFill>
                <a:srgbClr val="FFFFFF"/>
              </a:solidFill>
              <a:latin typeface="Arial"/>
              <a:ea typeface="Arial"/>
              <a:cs typeface="Arial"/>
              <a:sym typeface="Arial"/>
            </a:endParaRPr>
          </a:p>
        </p:txBody>
      </p:sp>
      <p:pic>
        <p:nvPicPr>
          <p:cNvPr id="91" name="Google Shape;91;p1"/>
          <p:cNvPicPr preferRelativeResize="0"/>
          <p:nvPr/>
        </p:nvPicPr>
        <p:blipFill rotWithShape="1">
          <a:blip r:embed="rId4">
            <a:alphaModFix/>
          </a:blip>
          <a:srcRect b="0" l="0" r="0" t="0"/>
          <a:stretch/>
        </p:blipFill>
        <p:spPr>
          <a:xfrm>
            <a:off x="2610015" y="3133752"/>
            <a:ext cx="6971969" cy="5904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9302eb4fc7_0_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183" name="Google Shape;183;g9302eb4fc7_0_8"/>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184" name="Google Shape;184;g9302eb4fc7_0_8"/>
          <p:cNvSpPr txBox="1"/>
          <p:nvPr/>
        </p:nvSpPr>
        <p:spPr>
          <a:xfrm>
            <a:off x="6188787" y="903826"/>
            <a:ext cx="5182800" cy="55179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sp>
        <p:nvSpPr>
          <p:cNvPr id="185" name="Google Shape;185;g9302eb4fc7_0_8"/>
          <p:cNvSpPr txBox="1"/>
          <p:nvPr/>
        </p:nvSpPr>
        <p:spPr>
          <a:xfrm>
            <a:off x="569900" y="-629900"/>
            <a:ext cx="7486800" cy="3696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600"/>
              <a:buFont typeface="Calibri"/>
              <a:buNone/>
            </a:pPr>
            <a:r>
              <a:rPr b="1" i="0" lang="en-GB" sz="6600" u="none" cap="none" strike="noStrike">
                <a:solidFill>
                  <a:schemeClr val="dk1"/>
                </a:solidFill>
                <a:latin typeface="Calibri"/>
                <a:ea typeface="Calibri"/>
                <a:cs typeface="Calibri"/>
                <a:sym typeface="Calibri"/>
              </a:rPr>
              <a:t>Bæredygtig mad</a:t>
            </a:r>
            <a:endParaRPr b="1" i="0" sz="6600" u="none" cap="none" strike="noStrike">
              <a:solidFill>
                <a:schemeClr val="dk1"/>
              </a:solidFill>
              <a:latin typeface="Calibri"/>
              <a:ea typeface="Calibri"/>
              <a:cs typeface="Calibri"/>
              <a:sym typeface="Calibri"/>
            </a:endParaRPr>
          </a:p>
        </p:txBody>
      </p:sp>
      <p:sp>
        <p:nvSpPr>
          <p:cNvPr id="186" name="Google Shape;186;g9302eb4fc7_0_8"/>
          <p:cNvSpPr txBox="1"/>
          <p:nvPr/>
        </p:nvSpPr>
        <p:spPr>
          <a:xfrm>
            <a:off x="7130226" y="1774204"/>
            <a:ext cx="4724400" cy="3970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1800" u="none" cap="none" strike="noStrike">
                <a:solidFill>
                  <a:srgbClr val="2D2829"/>
                </a:solidFill>
                <a:latin typeface="Arial"/>
                <a:ea typeface="Arial"/>
                <a:cs typeface="Arial"/>
                <a:sym typeface="Arial"/>
              </a:rPr>
              <a:t>FAO (Food and Agriculture Organization), landbrugsorganisationen under FN, har udarbejdet følgende fire kriterier, der skal være opfyldt, for at man kan tale om bæredygtig mad</a:t>
            </a:r>
            <a:endParaRPr b="0" i="0" sz="1800" u="none" cap="none" strike="noStrike">
              <a:solidFill>
                <a:srgbClr val="2D2829"/>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800" u="none" cap="none" strike="noStrike">
              <a:solidFill>
                <a:srgbClr val="2D2829"/>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rPr b="1" i="0" lang="en-GB" sz="1800" u="none" cap="none" strike="noStrike">
                <a:solidFill>
                  <a:srgbClr val="2D2829"/>
                </a:solidFill>
                <a:latin typeface="Arial"/>
                <a:ea typeface="Arial"/>
                <a:cs typeface="Arial"/>
                <a:sym typeface="Arial"/>
              </a:rPr>
              <a:t>Maden skal være: </a:t>
            </a:r>
            <a:endParaRPr b="1" i="0" sz="1800" u="none" cap="none" strike="noStrike">
              <a:solidFill>
                <a:srgbClr val="2D2829"/>
              </a:solidFill>
              <a:latin typeface="Arial"/>
              <a:ea typeface="Arial"/>
              <a:cs typeface="Arial"/>
              <a:sym typeface="Arial"/>
            </a:endParaRPr>
          </a:p>
          <a:p>
            <a:pPr indent="-342900" lvl="0" marL="457200" marR="0" rtl="0" algn="l">
              <a:lnSpc>
                <a:spcPct val="115000"/>
              </a:lnSpc>
              <a:spcBef>
                <a:spcPts val="0"/>
              </a:spcBef>
              <a:spcAft>
                <a:spcPts val="0"/>
              </a:spcAft>
              <a:buClr>
                <a:srgbClr val="2D2829"/>
              </a:buClr>
              <a:buSzPts val="1800"/>
              <a:buFont typeface="Arial"/>
              <a:buChar char="●"/>
            </a:pPr>
            <a:r>
              <a:rPr i="1" lang="en-GB" sz="1800">
                <a:solidFill>
                  <a:srgbClr val="2D2829"/>
                </a:solidFill>
              </a:rPr>
              <a:t>B</a:t>
            </a:r>
            <a:r>
              <a:rPr b="0" i="1" lang="en-GB" sz="1800" u="none" cap="none" strike="noStrike">
                <a:solidFill>
                  <a:srgbClr val="2D2829"/>
                </a:solidFill>
                <a:latin typeface="Arial"/>
                <a:ea typeface="Arial"/>
                <a:cs typeface="Arial"/>
                <a:sym typeface="Arial"/>
              </a:rPr>
              <a:t>eskyttende og respektfuld over for miljøet </a:t>
            </a:r>
            <a:endParaRPr b="0" i="1" sz="1800" u="none" cap="none" strike="noStrike">
              <a:solidFill>
                <a:srgbClr val="2D2829"/>
              </a:solidFill>
              <a:latin typeface="Arial"/>
              <a:ea typeface="Arial"/>
              <a:cs typeface="Arial"/>
              <a:sym typeface="Arial"/>
            </a:endParaRPr>
          </a:p>
          <a:p>
            <a:pPr indent="-342900" lvl="0" marL="457200" marR="0" rtl="0" algn="l">
              <a:lnSpc>
                <a:spcPct val="115000"/>
              </a:lnSpc>
              <a:spcBef>
                <a:spcPts val="0"/>
              </a:spcBef>
              <a:spcAft>
                <a:spcPts val="0"/>
              </a:spcAft>
              <a:buClr>
                <a:srgbClr val="2D2829"/>
              </a:buClr>
              <a:buSzPts val="1800"/>
              <a:buFont typeface="Arial"/>
              <a:buChar char="●"/>
            </a:pPr>
            <a:r>
              <a:rPr i="1" lang="en-GB" sz="1800">
                <a:solidFill>
                  <a:srgbClr val="2D2829"/>
                </a:solidFill>
              </a:rPr>
              <a:t>E</a:t>
            </a:r>
            <a:r>
              <a:rPr b="0" i="1" lang="en-GB" sz="1800" u="none" cap="none" strike="noStrike">
                <a:solidFill>
                  <a:srgbClr val="2D2829"/>
                </a:solidFill>
                <a:latin typeface="Arial"/>
                <a:ea typeface="Arial"/>
                <a:cs typeface="Arial"/>
                <a:sym typeface="Arial"/>
              </a:rPr>
              <a:t>rnæringsmæssig tilstrækkelig, sikker og sund </a:t>
            </a:r>
            <a:endParaRPr b="0" i="1" sz="1800" u="none" cap="none" strike="noStrike">
              <a:solidFill>
                <a:srgbClr val="2D2829"/>
              </a:solidFill>
              <a:latin typeface="Arial"/>
              <a:ea typeface="Arial"/>
              <a:cs typeface="Arial"/>
              <a:sym typeface="Arial"/>
            </a:endParaRPr>
          </a:p>
          <a:p>
            <a:pPr indent="-342900" lvl="0" marL="457200" marR="0" rtl="0" algn="l">
              <a:lnSpc>
                <a:spcPct val="115000"/>
              </a:lnSpc>
              <a:spcBef>
                <a:spcPts val="0"/>
              </a:spcBef>
              <a:spcAft>
                <a:spcPts val="0"/>
              </a:spcAft>
              <a:buClr>
                <a:srgbClr val="2D2829"/>
              </a:buClr>
              <a:buSzPts val="1800"/>
              <a:buFont typeface="Arial"/>
              <a:buChar char="●"/>
            </a:pPr>
            <a:r>
              <a:rPr i="1" lang="en-GB" sz="1800">
                <a:solidFill>
                  <a:srgbClr val="2D2829"/>
                </a:solidFill>
              </a:rPr>
              <a:t>K</a:t>
            </a:r>
            <a:r>
              <a:rPr b="0" i="1" lang="en-GB" sz="1800" u="none" cap="none" strike="noStrike">
                <a:solidFill>
                  <a:srgbClr val="2D2829"/>
                </a:solidFill>
                <a:latin typeface="Arial"/>
                <a:ea typeface="Arial"/>
                <a:cs typeface="Arial"/>
                <a:sym typeface="Arial"/>
              </a:rPr>
              <a:t>ulturelt acceptabel </a:t>
            </a:r>
            <a:endParaRPr b="0" i="1" sz="1800" u="none" cap="none" strike="noStrike">
              <a:solidFill>
                <a:srgbClr val="2D2829"/>
              </a:solidFill>
              <a:latin typeface="Arial"/>
              <a:ea typeface="Arial"/>
              <a:cs typeface="Arial"/>
              <a:sym typeface="Arial"/>
            </a:endParaRPr>
          </a:p>
          <a:p>
            <a:pPr indent="-342900" lvl="0" marL="457200" marR="0" rtl="0" algn="l">
              <a:lnSpc>
                <a:spcPct val="115000"/>
              </a:lnSpc>
              <a:spcBef>
                <a:spcPts val="0"/>
              </a:spcBef>
              <a:spcAft>
                <a:spcPts val="0"/>
              </a:spcAft>
              <a:buClr>
                <a:srgbClr val="2D2829"/>
              </a:buClr>
              <a:buSzPts val="1800"/>
              <a:buFont typeface="Arial"/>
              <a:buChar char="●"/>
            </a:pPr>
            <a:r>
              <a:rPr i="1" lang="en-GB" sz="1800">
                <a:solidFill>
                  <a:srgbClr val="2D2829"/>
                </a:solidFill>
              </a:rPr>
              <a:t>Ø</a:t>
            </a:r>
            <a:r>
              <a:rPr b="0" i="1" lang="en-GB" sz="1800" u="none" cap="none" strike="noStrike">
                <a:solidFill>
                  <a:srgbClr val="2D2829"/>
                </a:solidFill>
                <a:latin typeface="Arial"/>
                <a:ea typeface="Arial"/>
                <a:cs typeface="Arial"/>
                <a:sym typeface="Arial"/>
              </a:rPr>
              <a:t>konomisk tilgængelig for alle </a:t>
            </a:r>
            <a:endParaRPr b="0" i="1" sz="1800" u="none" cap="none" strike="noStrike">
              <a:solidFill>
                <a:srgbClr val="2D2829"/>
              </a:solidFill>
              <a:latin typeface="Arial"/>
              <a:ea typeface="Arial"/>
              <a:cs typeface="Arial"/>
              <a:sym typeface="Arial"/>
            </a:endParaRPr>
          </a:p>
          <a:p>
            <a:pPr indent="0" lvl="0" marL="0" marR="0" rtl="0" algn="l">
              <a:lnSpc>
                <a:spcPct val="115000"/>
              </a:lnSpc>
              <a:spcBef>
                <a:spcPts val="100"/>
              </a:spcBef>
              <a:spcAft>
                <a:spcPts val="0"/>
              </a:spcAft>
              <a:buClr>
                <a:schemeClr val="dk1"/>
              </a:buClr>
              <a:buSzPts val="1100"/>
              <a:buFont typeface="Arial"/>
              <a:buNone/>
            </a:pPr>
            <a:r>
              <a:rPr b="0" i="0" lang="en-GB" sz="1800" u="none" cap="none" strike="noStrike">
                <a:solidFill>
                  <a:srgbClr val="2D2829"/>
                </a:solidFill>
                <a:latin typeface="Arial"/>
                <a:ea typeface="Arial"/>
                <a:cs typeface="Arial"/>
                <a:sym typeface="Arial"/>
              </a:rPr>
              <a:t> </a:t>
            </a:r>
            <a:endParaRPr b="0" i="0" sz="1800" u="none" cap="none" strike="noStrike">
              <a:solidFill>
                <a:srgbClr val="2D282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87" name="Google Shape;187;g9302eb4fc7_0_8"/>
          <p:cNvPicPr preferRelativeResize="0"/>
          <p:nvPr/>
        </p:nvPicPr>
        <p:blipFill rotWithShape="1">
          <a:blip r:embed="rId4">
            <a:alphaModFix/>
          </a:blip>
          <a:srcRect b="0" l="0" r="0" t="0"/>
          <a:stretch/>
        </p:blipFill>
        <p:spPr>
          <a:xfrm>
            <a:off x="131572" y="2404617"/>
            <a:ext cx="6009850" cy="50894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9302eb4fc7_0_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93" name="Google Shape;193;g9302eb4fc7_0_18"/>
          <p:cNvSpPr/>
          <p:nvPr/>
        </p:nvSpPr>
        <p:spPr>
          <a:xfrm>
            <a:off x="0" y="-91715"/>
            <a:ext cx="12450900" cy="7077300"/>
          </a:xfrm>
          <a:prstGeom prst="rect">
            <a:avLst/>
          </a:prstGeom>
          <a:solidFill>
            <a:srgbClr val="E2F3F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highlight>
                <a:srgbClr val="FFFF00"/>
              </a:highlight>
              <a:latin typeface="Calibri"/>
              <a:ea typeface="Calibri"/>
              <a:cs typeface="Calibri"/>
              <a:sym typeface="Calibri"/>
            </a:endParaRPr>
          </a:p>
        </p:txBody>
      </p:sp>
      <p:pic>
        <p:nvPicPr>
          <p:cNvPr id="194" name="Google Shape;194;g9302eb4fc7_0_18"/>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195" name="Google Shape;195;g9302eb4fc7_0_18"/>
          <p:cNvSpPr txBox="1"/>
          <p:nvPr/>
        </p:nvSpPr>
        <p:spPr>
          <a:xfrm>
            <a:off x="6188787" y="903826"/>
            <a:ext cx="5182800" cy="55179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sp>
        <p:nvSpPr>
          <p:cNvPr id="196" name="Google Shape;196;g9302eb4fc7_0_18"/>
          <p:cNvSpPr txBox="1"/>
          <p:nvPr/>
        </p:nvSpPr>
        <p:spPr>
          <a:xfrm>
            <a:off x="6904254" y="1681518"/>
            <a:ext cx="51336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7" name="Google Shape;197;g9302eb4fc7_0_18"/>
          <p:cNvSpPr txBox="1"/>
          <p:nvPr/>
        </p:nvSpPr>
        <p:spPr>
          <a:xfrm>
            <a:off x="3774090" y="490896"/>
            <a:ext cx="7737600" cy="594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000000"/>
                </a:solidFill>
                <a:latin typeface="Calibri"/>
                <a:ea typeface="Calibri"/>
                <a:cs typeface="Calibri"/>
                <a:sym typeface="Calibri"/>
              </a:rPr>
              <a:t>Concito - Danmarks grønne tænketank kommer med følgende anbefalinger til reduktion af fødevaresektorens udledninger:</a:t>
            </a:r>
            <a:endParaRPr b="0" i="1"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1" sz="1800" u="none" cap="none" strike="noStrike">
              <a:solidFill>
                <a:srgbClr val="000000"/>
              </a:solidFill>
              <a:latin typeface="Calibri"/>
              <a:ea typeface="Calibri"/>
              <a:cs typeface="Calibri"/>
              <a:sym typeface="Calibri"/>
            </a:endParaRPr>
          </a:p>
          <a:p>
            <a:pPr indent="-342900" lvl="0" marL="457200" marR="0" rtl="0" algn="l">
              <a:lnSpc>
                <a:spcPct val="115000"/>
              </a:lnSpc>
              <a:spcBef>
                <a:spcPts val="0"/>
              </a:spcBef>
              <a:spcAft>
                <a:spcPts val="0"/>
              </a:spcAft>
              <a:buClr>
                <a:srgbClr val="2D2829"/>
              </a:buClr>
              <a:buSzPts val="1800"/>
              <a:buFont typeface="Arial"/>
              <a:buChar char="●"/>
            </a:pPr>
            <a:r>
              <a:rPr b="0" i="1" lang="en-GB" sz="1800" u="none" cap="none" strike="noStrike">
                <a:solidFill>
                  <a:srgbClr val="2D2829"/>
                </a:solidFill>
                <a:latin typeface="Arial"/>
                <a:ea typeface="Arial"/>
                <a:cs typeface="Arial"/>
                <a:sym typeface="Arial"/>
              </a:rPr>
              <a:t>Mere effektiv produktion af de fødevarer, vi kender i dag, herunder øget udbytte per hektar samt udnyttelse af det til menneskeføde frem for dyrefoder </a:t>
            </a:r>
            <a:endParaRPr b="0" i="1" sz="1800" u="none" cap="none" strike="noStrike">
              <a:solidFill>
                <a:srgbClr val="2D2829"/>
              </a:solidFill>
              <a:latin typeface="Arial"/>
              <a:ea typeface="Arial"/>
              <a:cs typeface="Arial"/>
              <a:sym typeface="Arial"/>
            </a:endParaRPr>
          </a:p>
          <a:p>
            <a:pPr indent="-342900" lvl="0" marL="457200" marR="0" rtl="0" algn="l">
              <a:lnSpc>
                <a:spcPct val="115000"/>
              </a:lnSpc>
              <a:spcBef>
                <a:spcPts val="0"/>
              </a:spcBef>
              <a:spcAft>
                <a:spcPts val="0"/>
              </a:spcAft>
              <a:buClr>
                <a:srgbClr val="2D2829"/>
              </a:buClr>
              <a:buSzPts val="1800"/>
              <a:buFont typeface="Arial"/>
              <a:buChar char="●"/>
            </a:pPr>
            <a:r>
              <a:rPr b="0" i="1" lang="en-GB" sz="1800" u="none" cap="none" strike="noStrike">
                <a:solidFill>
                  <a:srgbClr val="2D2829"/>
                </a:solidFill>
                <a:latin typeface="Arial"/>
                <a:ea typeface="Arial"/>
                <a:cs typeface="Arial"/>
                <a:sym typeface="Arial"/>
              </a:rPr>
              <a:t>Mindre madspild i hele forsyningskæden fra primærproduktion til forarbejdning, handel og hos forbrugerne </a:t>
            </a:r>
            <a:endParaRPr b="0" i="1" sz="1800" u="none" cap="none" strike="noStrike">
              <a:solidFill>
                <a:srgbClr val="2D2829"/>
              </a:solidFill>
              <a:latin typeface="Arial"/>
              <a:ea typeface="Arial"/>
              <a:cs typeface="Arial"/>
              <a:sym typeface="Arial"/>
            </a:endParaRPr>
          </a:p>
          <a:p>
            <a:pPr indent="-342900" lvl="0" marL="457200" marR="0" rtl="0" algn="l">
              <a:lnSpc>
                <a:spcPct val="115000"/>
              </a:lnSpc>
              <a:spcBef>
                <a:spcPts val="0"/>
              </a:spcBef>
              <a:spcAft>
                <a:spcPts val="0"/>
              </a:spcAft>
              <a:buClr>
                <a:srgbClr val="2D2829"/>
              </a:buClr>
              <a:buSzPts val="1800"/>
              <a:buFont typeface="Arial"/>
              <a:buChar char="●"/>
            </a:pPr>
            <a:r>
              <a:rPr b="0" i="1" lang="en-GB" sz="1800" u="none" cap="none" strike="noStrike">
                <a:solidFill>
                  <a:srgbClr val="2D2829"/>
                </a:solidFill>
                <a:latin typeface="Arial"/>
                <a:ea typeface="Arial"/>
                <a:cs typeface="Arial"/>
                <a:sym typeface="Arial"/>
              </a:rPr>
              <a:t>Omlægning af vores madvaner til mere plantebaseret mad (inklusiv mad fra svamperiget, algeriget og bakterieriget), optimalt set baseret på årstidens lokale råvarer </a:t>
            </a:r>
            <a:endParaRPr b="0" i="1" sz="1800" u="none" cap="none" strike="noStrike">
              <a:solidFill>
                <a:srgbClr val="2D2829"/>
              </a:solidFill>
              <a:latin typeface="Arial"/>
              <a:ea typeface="Arial"/>
              <a:cs typeface="Arial"/>
              <a:sym typeface="Arial"/>
            </a:endParaRPr>
          </a:p>
          <a:p>
            <a:pPr indent="-342900" lvl="0" marL="457200" marR="0" rtl="0" algn="l">
              <a:lnSpc>
                <a:spcPct val="115000"/>
              </a:lnSpc>
              <a:spcBef>
                <a:spcPts val="0"/>
              </a:spcBef>
              <a:spcAft>
                <a:spcPts val="0"/>
              </a:spcAft>
              <a:buClr>
                <a:srgbClr val="2D2829"/>
              </a:buClr>
              <a:buSzPts val="1800"/>
              <a:buFont typeface="Arial"/>
              <a:buChar char="●"/>
            </a:pPr>
            <a:r>
              <a:rPr b="0" i="1" lang="en-GB" sz="1800" u="none" cap="none" strike="noStrike">
                <a:solidFill>
                  <a:srgbClr val="2D2829"/>
                </a:solidFill>
                <a:latin typeface="Arial"/>
                <a:ea typeface="Arial"/>
                <a:cs typeface="Arial"/>
                <a:sym typeface="Arial"/>
              </a:rPr>
              <a:t>Udvikling af nye, mere klimaeffektive fødevarer såsom plantefars og dyrket kød, gerne baseret på lokale proteinafgrøder.” </a:t>
            </a:r>
            <a:endParaRPr b="0" i="1" sz="1800" u="none" cap="none" strike="noStrike">
              <a:solidFill>
                <a:srgbClr val="2D2829"/>
              </a:solidFill>
              <a:latin typeface="Arial"/>
              <a:ea typeface="Arial"/>
              <a:cs typeface="Arial"/>
              <a:sym typeface="Arial"/>
            </a:endParaRPr>
          </a:p>
          <a:p>
            <a:pPr indent="0" lvl="0" marL="0" marR="0" rtl="0" algn="l">
              <a:lnSpc>
                <a:spcPct val="100000"/>
              </a:lnSpc>
              <a:spcBef>
                <a:spcPts val="100"/>
              </a:spcBef>
              <a:spcAft>
                <a:spcPts val="0"/>
              </a:spcAft>
              <a:buClr>
                <a:srgbClr val="000000"/>
              </a:buClr>
              <a:buSzPts val="1800"/>
              <a:buFont typeface="Arial"/>
              <a:buNone/>
            </a:pPr>
            <a:r>
              <a:t/>
            </a:r>
            <a:endParaRPr b="0" i="1"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close up of a logo&#10;&#10;Description automatically generated" id="198" name="Google Shape;198;g9302eb4fc7_0_18"/>
          <p:cNvPicPr preferRelativeResize="0"/>
          <p:nvPr/>
        </p:nvPicPr>
        <p:blipFill rotWithShape="1">
          <a:blip r:embed="rId4">
            <a:alphaModFix/>
          </a:blip>
          <a:srcRect b="0" l="0" r="0" t="0"/>
          <a:stretch/>
        </p:blipFill>
        <p:spPr>
          <a:xfrm>
            <a:off x="0" y="-259344"/>
            <a:ext cx="3247479" cy="3229293"/>
          </a:xfrm>
          <a:prstGeom prst="rect">
            <a:avLst/>
          </a:prstGeom>
          <a:noFill/>
          <a:ln>
            <a:noFill/>
          </a:ln>
        </p:spPr>
      </p:pic>
      <p:sp>
        <p:nvSpPr>
          <p:cNvPr id="199" name="Google Shape;199;g9302eb4fc7_0_18"/>
          <p:cNvSpPr/>
          <p:nvPr/>
        </p:nvSpPr>
        <p:spPr>
          <a:xfrm>
            <a:off x="1019540" y="758188"/>
            <a:ext cx="60960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Concito -</a:t>
            </a:r>
            <a:br>
              <a:rPr b="1" i="0" lang="en-GB" sz="1800" u="none" cap="none" strike="noStrike">
                <a:solidFill>
                  <a:schemeClr val="dk1"/>
                </a:solidFill>
                <a:latin typeface="Calibri"/>
                <a:ea typeface="Calibri"/>
                <a:cs typeface="Calibri"/>
                <a:sym typeface="Calibri"/>
              </a:rPr>
            </a:br>
            <a:r>
              <a:rPr b="1" i="1" lang="en-GB" sz="1800" u="none" cap="none" strike="noStrike">
                <a:solidFill>
                  <a:schemeClr val="dk1"/>
                </a:solidFill>
                <a:latin typeface="Calibri"/>
                <a:ea typeface="Calibri"/>
                <a:cs typeface="Calibri"/>
                <a:sym typeface="Calibri"/>
              </a:rPr>
              <a:t>Danmarks grønne</a:t>
            </a:r>
            <a:br>
              <a:rPr b="1" i="1" lang="en-GB" sz="1800" u="none" cap="none" strike="noStrike">
                <a:solidFill>
                  <a:schemeClr val="dk1"/>
                </a:solidFill>
                <a:latin typeface="Calibri"/>
                <a:ea typeface="Calibri"/>
                <a:cs typeface="Calibri"/>
                <a:sym typeface="Calibri"/>
              </a:rPr>
            </a:br>
            <a:r>
              <a:rPr b="1" i="1" lang="en-GB" sz="1800" u="none" cap="none" strike="noStrike">
                <a:solidFill>
                  <a:schemeClr val="dk1"/>
                </a:solidFill>
                <a:latin typeface="Calibri"/>
                <a:ea typeface="Calibri"/>
                <a:cs typeface="Calibri"/>
                <a:sym typeface="Calibri"/>
              </a:rPr>
              <a:t>Tænketank anbefaler</a:t>
            </a:r>
            <a:br>
              <a:rPr b="0" i="1" lang="en-GB" sz="1800" u="none" cap="none" strike="noStrike">
                <a:solidFill>
                  <a:schemeClr val="dk1"/>
                </a:solidFill>
                <a:latin typeface="Calibri"/>
                <a:ea typeface="Calibri"/>
                <a:cs typeface="Calibri"/>
                <a:sym typeface="Calibri"/>
              </a:rPr>
            </a:br>
            <a:endParaRPr b="0" i="1" sz="1800" u="none" cap="none" strike="noStrike">
              <a:solidFill>
                <a:schemeClr val="dk1"/>
              </a:solidFill>
              <a:latin typeface="Calibri"/>
              <a:ea typeface="Calibri"/>
              <a:cs typeface="Calibri"/>
              <a:sym typeface="Calibri"/>
            </a:endParaRPr>
          </a:p>
        </p:txBody>
      </p:sp>
      <p:sp>
        <p:nvSpPr>
          <p:cNvPr id="200" name="Google Shape;200;g9302eb4fc7_0_18"/>
          <p:cNvSpPr txBox="1"/>
          <p:nvPr/>
        </p:nvSpPr>
        <p:spPr>
          <a:xfrm>
            <a:off x="373350" y="4871950"/>
            <a:ext cx="2574300" cy="646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GB" sz="1300" u="none" cap="none" strike="noStrike">
                <a:solidFill>
                  <a:schemeClr val="dk1"/>
                </a:solidFill>
                <a:latin typeface="Arial"/>
                <a:ea typeface="Arial"/>
                <a:cs typeface="Arial"/>
                <a:sym typeface="Arial"/>
              </a:rPr>
              <a:t>Kilde: Concito. Klimavenlige madvaner. Se: https://concito.dk/sites/concito.dk/files/media/document/Klimavenlige%20madvaner%202019_rev1.pdf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206" name="Google Shape;206;p7"/>
          <p:cNvSpPr/>
          <p:nvPr/>
        </p:nvSpPr>
        <p:spPr>
          <a:xfrm>
            <a:off x="0" y="-91715"/>
            <a:ext cx="12450870" cy="7077205"/>
          </a:xfrm>
          <a:prstGeom prst="rect">
            <a:avLst/>
          </a:prstGeom>
          <a:solidFill>
            <a:srgbClr val="E2F3F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highlight>
                <a:srgbClr val="FFFF00"/>
              </a:highlight>
              <a:latin typeface="Calibri"/>
              <a:ea typeface="Calibri"/>
              <a:cs typeface="Calibri"/>
              <a:sym typeface="Calibri"/>
            </a:endParaRPr>
          </a:p>
        </p:txBody>
      </p:sp>
      <p:pic>
        <p:nvPicPr>
          <p:cNvPr id="207" name="Google Shape;207;p7"/>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208" name="Google Shape;208;p7"/>
          <p:cNvSpPr txBox="1"/>
          <p:nvPr/>
        </p:nvSpPr>
        <p:spPr>
          <a:xfrm>
            <a:off x="6188787" y="903826"/>
            <a:ext cx="5182900" cy="551792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sp>
        <p:nvSpPr>
          <p:cNvPr id="209" name="Google Shape;209;p7"/>
          <p:cNvSpPr txBox="1"/>
          <p:nvPr/>
        </p:nvSpPr>
        <p:spPr>
          <a:xfrm>
            <a:off x="569900" y="522625"/>
            <a:ext cx="5791200" cy="627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600"/>
              <a:buFont typeface="Calibri"/>
              <a:buNone/>
            </a:pPr>
            <a:r>
              <a:rPr b="1" i="0" lang="en-GB" sz="6600" u="none" cap="none" strike="noStrike">
                <a:solidFill>
                  <a:schemeClr val="dk1"/>
                </a:solidFill>
                <a:latin typeface="Calibri"/>
                <a:ea typeface="Calibri"/>
                <a:cs typeface="Calibri"/>
                <a:sym typeface="Calibri"/>
              </a:rPr>
              <a:t>FN’s verdensmål </a:t>
            </a:r>
            <a:br>
              <a:rPr b="1" i="0" lang="en-GB" sz="6600" u="none" cap="none" strike="noStrike">
                <a:solidFill>
                  <a:schemeClr val="dk1"/>
                </a:solidFill>
                <a:latin typeface="Calibri"/>
                <a:ea typeface="Calibri"/>
                <a:cs typeface="Calibri"/>
                <a:sym typeface="Calibri"/>
              </a:rPr>
            </a:br>
            <a:r>
              <a:rPr b="1" i="0" lang="en-GB" sz="6600" u="none" cap="none" strike="noStrike">
                <a:solidFill>
                  <a:schemeClr val="dk1"/>
                </a:solidFill>
                <a:latin typeface="Calibri"/>
                <a:ea typeface="Calibri"/>
                <a:cs typeface="Calibri"/>
                <a:sym typeface="Calibri"/>
              </a:rPr>
              <a:t>for bæredygtig udvikling</a:t>
            </a:r>
            <a:endParaRPr b="1" i="0" sz="6600" u="none" cap="none" strike="noStrike">
              <a:solidFill>
                <a:schemeClr val="dk1"/>
              </a:solidFill>
              <a:latin typeface="Calibri"/>
              <a:ea typeface="Calibri"/>
              <a:cs typeface="Calibri"/>
              <a:sym typeface="Calibri"/>
            </a:endParaRPr>
          </a:p>
        </p:txBody>
      </p:sp>
      <p:sp>
        <p:nvSpPr>
          <p:cNvPr id="210" name="Google Shape;210;p7"/>
          <p:cNvSpPr txBox="1"/>
          <p:nvPr/>
        </p:nvSpPr>
        <p:spPr>
          <a:xfrm>
            <a:off x="6671725" y="1827275"/>
            <a:ext cx="5182800" cy="4063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2000" u="none" cap="none" strike="noStrike">
                <a:solidFill>
                  <a:schemeClr val="dk1"/>
                </a:solidFill>
                <a:latin typeface="Calibri"/>
                <a:ea typeface="Calibri"/>
                <a:cs typeface="Calibri"/>
                <a:sym typeface="Calibri"/>
              </a:rPr>
              <a:t>FN’s 17 verdensmål for bæredygtig udvikling vedrører både den sociale, økonomiske og miljømæssige bæredygtighed.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For </a:t>
            </a:r>
            <a:r>
              <a:rPr lang="en-GB" sz="1800">
                <a:solidFill>
                  <a:schemeClr val="dk1"/>
                </a:solidFill>
                <a:latin typeface="Calibri"/>
                <a:ea typeface="Calibri"/>
                <a:cs typeface="Calibri"/>
                <a:sym typeface="Calibri"/>
              </a:rPr>
              <a:t>hver</a:t>
            </a:r>
            <a:r>
              <a:rPr b="0" i="0" lang="en-GB" sz="1800" u="none" cap="none" strike="noStrike">
                <a:solidFill>
                  <a:schemeClr val="dk1"/>
                </a:solidFill>
                <a:latin typeface="Calibri"/>
                <a:ea typeface="Calibri"/>
                <a:cs typeface="Calibri"/>
                <a:sym typeface="Calibri"/>
              </a:rPr>
              <a:t> af de i alt 17 verdensmål er der formuleret en stribe delmål for, hvordan man vil arbejde for at mindske problemerne og komme dem til livs (delvist eller helt) inden 2030.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F</a:t>
            </a:r>
            <a:r>
              <a:rPr b="0" i="0" lang="en-GB" sz="1800" u="none" cap="none" strike="noStrike">
                <a:solidFill>
                  <a:schemeClr val="dk1"/>
                </a:solidFill>
                <a:latin typeface="Calibri"/>
                <a:ea typeface="Calibri"/>
                <a:cs typeface="Calibri"/>
                <a:sym typeface="Calibri"/>
              </a:rPr>
              <a:t>ødevaresektoren </a:t>
            </a:r>
            <a:r>
              <a:rPr lang="en-GB" sz="1800">
                <a:solidFill>
                  <a:schemeClr val="dk1"/>
                </a:solidFill>
                <a:latin typeface="Calibri"/>
                <a:ea typeface="Calibri"/>
                <a:cs typeface="Calibri"/>
                <a:sym typeface="Calibri"/>
              </a:rPr>
              <a:t>er </a:t>
            </a:r>
            <a:r>
              <a:rPr b="0" i="0" lang="en-GB" sz="1800" u="none" cap="none" strike="noStrike">
                <a:solidFill>
                  <a:schemeClr val="dk1"/>
                </a:solidFill>
                <a:latin typeface="Calibri"/>
                <a:ea typeface="Calibri"/>
                <a:cs typeface="Calibri"/>
                <a:sym typeface="Calibri"/>
              </a:rPr>
              <a:t>et vigtigt sted at sætte ind, da fødevareproduktion og -forbrug opgøres til at udgøre mellem 22-31 % af EU-medlemsstaternes samlede udledninger af CO</a:t>
            </a:r>
            <a:r>
              <a:rPr b="0" baseline="-25000" i="0" lang="en-GB" sz="1800" u="none" cap="none" strike="noStrike">
                <a:solidFill>
                  <a:schemeClr val="dk1"/>
                </a:solidFill>
                <a:latin typeface="Calibri"/>
                <a:ea typeface="Calibri"/>
                <a:cs typeface="Calibri"/>
                <a:sym typeface="Calibri"/>
              </a:rPr>
              <a:t>2</a:t>
            </a:r>
            <a:r>
              <a:rPr b="0" i="0" lang="en-GB"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9302eb4fc7_0_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t/>
            </a:r>
            <a:endParaRPr/>
          </a:p>
        </p:txBody>
      </p:sp>
      <p:sp>
        <p:nvSpPr>
          <p:cNvPr id="217" name="Google Shape;217;g9302eb4fc7_0_3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p:txBody>
      </p:sp>
      <p:sp>
        <p:nvSpPr>
          <p:cNvPr id="218" name="Google Shape;218;g9302eb4fc7_0_3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pic>
        <p:nvPicPr>
          <p:cNvPr id="219" name="Google Shape;219;g9302eb4fc7_0_30"/>
          <p:cNvPicPr preferRelativeResize="0"/>
          <p:nvPr/>
        </p:nvPicPr>
        <p:blipFill rotWithShape="1">
          <a:blip r:embed="rId3">
            <a:alphaModFix/>
          </a:blip>
          <a:srcRect b="0" l="0" r="0" t="0"/>
          <a:stretch/>
        </p:blipFill>
        <p:spPr>
          <a:xfrm>
            <a:off x="1246721" y="0"/>
            <a:ext cx="9698557" cy="6858000"/>
          </a:xfrm>
          <a:prstGeom prst="rect">
            <a:avLst/>
          </a:prstGeom>
          <a:noFill/>
          <a:ln>
            <a:noFill/>
          </a:ln>
        </p:spPr>
      </p:pic>
      <p:sp>
        <p:nvSpPr>
          <p:cNvPr id="220" name="Google Shape;220;g9302eb4fc7_0_30"/>
          <p:cNvSpPr txBox="1"/>
          <p:nvPr/>
        </p:nvSpPr>
        <p:spPr>
          <a:xfrm>
            <a:off x="1854375" y="6034175"/>
            <a:ext cx="9111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Se &amp; læs mere om FN’s verdensmål for bæredygtig udvikling her: </a:t>
            </a:r>
            <a:br>
              <a:rPr lang="en-GB"/>
            </a:br>
            <a:r>
              <a:rPr lang="en-GB"/>
              <a:t>https://www.verdensmaalene.dk/fakta/verdensmaalene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8"/>
          <p:cNvSpPr/>
          <p:nvPr/>
        </p:nvSpPr>
        <p:spPr>
          <a:xfrm>
            <a:off x="-129435" y="-109603"/>
            <a:ext cx="12450870" cy="7077205"/>
          </a:xfrm>
          <a:prstGeom prst="rect">
            <a:avLst/>
          </a:prstGeom>
          <a:solidFill>
            <a:srgbClr val="E2F3F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highlight>
                <a:srgbClr val="FFFF00"/>
              </a:highlight>
              <a:latin typeface="Calibri"/>
              <a:ea typeface="Calibri"/>
              <a:cs typeface="Calibri"/>
              <a:sym typeface="Calibri"/>
            </a:endParaRPr>
          </a:p>
        </p:txBody>
      </p:sp>
      <p:sp>
        <p:nvSpPr>
          <p:cNvPr id="226" name="Google Shape;226;p8"/>
          <p:cNvSpPr txBox="1"/>
          <p:nvPr/>
        </p:nvSpPr>
        <p:spPr>
          <a:xfrm>
            <a:off x="6170900" y="885938"/>
            <a:ext cx="5182900" cy="551792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rgbClr val="3B6270"/>
              </a:solidFill>
              <a:latin typeface="Calibri"/>
              <a:ea typeface="Calibri"/>
              <a:cs typeface="Calibri"/>
              <a:sym typeface="Calibri"/>
            </a:endParaRPr>
          </a:p>
        </p:txBody>
      </p:sp>
      <p:sp>
        <p:nvSpPr>
          <p:cNvPr id="227" name="Google Shape;22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228" name="Google Shape;228;p8"/>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229" name="Google Shape;229;p8"/>
          <p:cNvSpPr txBox="1"/>
          <p:nvPr/>
        </p:nvSpPr>
        <p:spPr>
          <a:xfrm>
            <a:off x="569900" y="-1157665"/>
            <a:ext cx="5791200" cy="551792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600"/>
              <a:buFont typeface="Calibri"/>
              <a:buNone/>
            </a:pPr>
            <a:r>
              <a:rPr b="1" i="0" lang="en-GB" sz="6600" u="none" cap="none" strike="noStrike">
                <a:solidFill>
                  <a:schemeClr val="dk1"/>
                </a:solidFill>
                <a:latin typeface="Calibri"/>
                <a:ea typeface="Calibri"/>
                <a:cs typeface="Calibri"/>
                <a:sym typeface="Calibri"/>
              </a:rPr>
              <a:t>Verdensmål 14</a:t>
            </a:r>
            <a:endParaRPr b="0" i="0" sz="1400" u="none" cap="none" strike="noStrike">
              <a:solidFill>
                <a:srgbClr val="000000"/>
              </a:solidFill>
              <a:latin typeface="Arial"/>
              <a:ea typeface="Arial"/>
              <a:cs typeface="Arial"/>
              <a:sym typeface="Arial"/>
            </a:endParaRPr>
          </a:p>
        </p:txBody>
      </p:sp>
      <p:sp>
        <p:nvSpPr>
          <p:cNvPr id="230" name="Google Shape;230;p8"/>
          <p:cNvSpPr txBox="1"/>
          <p:nvPr/>
        </p:nvSpPr>
        <p:spPr>
          <a:xfrm>
            <a:off x="587787" y="2575911"/>
            <a:ext cx="5133600" cy="415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2100" u="none" cap="none" strike="noStrike">
                <a:solidFill>
                  <a:schemeClr val="dk1"/>
                </a:solidFill>
                <a:latin typeface="Calibri"/>
                <a:ea typeface="Calibri"/>
                <a:cs typeface="Calibri"/>
                <a:sym typeface="Calibri"/>
              </a:rPr>
              <a:t>Nogle af de problemer, der relaterer sig til verdensmål 14, er, at der overfiskes med 30 %, og at omkring 40 % af verdenshavene er stærkt belastede af forurening. </a:t>
            </a:r>
            <a:endParaRPr b="0" i="0" sz="2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2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en-GB" sz="2100">
                <a:solidFill>
                  <a:schemeClr val="dk1"/>
                </a:solidFill>
                <a:latin typeface="Calibri"/>
                <a:ea typeface="Calibri"/>
                <a:cs typeface="Calibri"/>
                <a:sym typeface="Calibri"/>
              </a:rPr>
              <a:t>Forurening</a:t>
            </a:r>
            <a:r>
              <a:rPr b="0" i="0" lang="en-GB" sz="2100" u="none" cap="none" strike="noStrike">
                <a:solidFill>
                  <a:schemeClr val="dk1"/>
                </a:solidFill>
                <a:latin typeface="Calibri"/>
                <a:ea typeface="Calibri"/>
                <a:cs typeface="Calibri"/>
                <a:sym typeface="Calibri"/>
              </a:rPr>
              <a:t> er meget problematisk, fordi den </a:t>
            </a:r>
            <a:r>
              <a:rPr lang="en-GB" sz="2100">
                <a:solidFill>
                  <a:schemeClr val="dk1"/>
                </a:solidFill>
                <a:latin typeface="Calibri"/>
                <a:ea typeface="Calibri"/>
                <a:cs typeface="Calibri"/>
                <a:sym typeface="Calibri"/>
              </a:rPr>
              <a:t>belaster </a:t>
            </a:r>
            <a:r>
              <a:rPr b="0" i="0" lang="en-GB" sz="2100" u="none" cap="none" strike="noStrike">
                <a:solidFill>
                  <a:schemeClr val="dk1"/>
                </a:solidFill>
                <a:latin typeface="Calibri"/>
                <a:ea typeface="Calibri"/>
                <a:cs typeface="Calibri"/>
                <a:sym typeface="Calibri"/>
              </a:rPr>
              <a:t>vores koralrev og ødelægger levesteder for fisk. Fx er der lavet en opgørelse, der viser, at der er 13.000 stykker plastikaffald pr. kvadratkilometer i havet. </a:t>
            </a:r>
            <a:endParaRPr b="0" i="0" sz="2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31" name="Google Shape;231;p8"/>
          <p:cNvPicPr preferRelativeResize="0"/>
          <p:nvPr/>
        </p:nvPicPr>
        <p:blipFill rotWithShape="1">
          <a:blip r:embed="rId4">
            <a:alphaModFix/>
          </a:blip>
          <a:srcRect b="0" l="0" r="0" t="0"/>
          <a:stretch/>
        </p:blipFill>
        <p:spPr>
          <a:xfrm>
            <a:off x="6589700" y="1123950"/>
            <a:ext cx="5068900" cy="5068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237" name="Google Shape;237;p9"/>
          <p:cNvSpPr/>
          <p:nvPr/>
        </p:nvSpPr>
        <p:spPr>
          <a:xfrm>
            <a:off x="0" y="-91715"/>
            <a:ext cx="12450870" cy="7077205"/>
          </a:xfrm>
          <a:prstGeom prst="rect">
            <a:avLst/>
          </a:prstGeom>
          <a:solidFill>
            <a:srgbClr val="E2F3F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highlight>
                <a:srgbClr val="FFFF00"/>
              </a:highlight>
              <a:latin typeface="Calibri"/>
              <a:ea typeface="Calibri"/>
              <a:cs typeface="Calibri"/>
              <a:sym typeface="Calibri"/>
            </a:endParaRPr>
          </a:p>
        </p:txBody>
      </p:sp>
      <p:pic>
        <p:nvPicPr>
          <p:cNvPr id="238" name="Google Shape;238;p9"/>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239" name="Google Shape;239;p9"/>
          <p:cNvSpPr txBox="1"/>
          <p:nvPr/>
        </p:nvSpPr>
        <p:spPr>
          <a:xfrm>
            <a:off x="6188787" y="903826"/>
            <a:ext cx="5182900" cy="551792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sp>
        <p:nvSpPr>
          <p:cNvPr id="240" name="Google Shape;240;p9"/>
          <p:cNvSpPr txBox="1"/>
          <p:nvPr/>
        </p:nvSpPr>
        <p:spPr>
          <a:xfrm>
            <a:off x="6904254" y="1681518"/>
            <a:ext cx="513347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1" name="Google Shape;241;p9"/>
          <p:cNvSpPr txBox="1"/>
          <p:nvPr/>
        </p:nvSpPr>
        <p:spPr>
          <a:xfrm>
            <a:off x="3774090" y="948096"/>
            <a:ext cx="7737517" cy="59400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000000"/>
                </a:solidFill>
                <a:latin typeface="Calibri"/>
                <a:ea typeface="Calibri"/>
                <a:cs typeface="Calibri"/>
                <a:sym typeface="Calibri"/>
              </a:rPr>
              <a:t>Om verdensmål 14 skriver FN’s regionale informationskontor for Vesteuropa:</a:t>
            </a:r>
            <a:endParaRPr b="0" i="1"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1" lang="en-GB" sz="1800" u="none" cap="none" strike="noStrike">
                <a:solidFill>
                  <a:srgbClr val="000000"/>
                </a:solidFill>
                <a:latin typeface="Calibri"/>
                <a:ea typeface="Calibri"/>
                <a:cs typeface="Calibri"/>
                <a:sym typeface="Calibri"/>
              </a:rPr>
              <a:t>”Mange af havets fiskebestande er truet pga. overfiskeri, og derfor kræver det en global indsats at fremme genopbygningen af de truede fiskebestande. Fiskeri bør være baseret på at opnå maksimalt bæredygtigt udbytte, hvor der tages hensyn til særlige forhold i bestemte regioner og have. Nye og forbedrede foranstaltninger og politikker er nødvendige for at bekæmpe forurening, overfiskeri og udvinding af naturressourcer. Beskyttelse og genopretning af kyst- og havområder er vigtige foranstaltninger, der er med til at bevare biodiversiteten og fiskeriressourcerne, samt styrke modstandsdygtigheden over for klimaforandringer. Yderligere udfordringer ved at sikre havets produktion af fødevarer er vragrester, mikroplast og især havforurening, som viser betydningen og sammenhængen mellem livet i havet og klimaforandringerne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1" sz="1200" u="none" cap="none" strike="noStrike">
              <a:solidFill>
                <a:srgbClr val="000000"/>
              </a:solidFill>
              <a:highlight>
                <a:srgbClr val="FFFF00"/>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Kilde: UNRIC (2019) Verdensmål for bæredygtig udvikling. Se: https://unric.org/da/verdensmaal-for-baeredygtig-udvikling/</a:t>
            </a:r>
            <a:endParaRPr b="0" i="0" sz="1200" u="none" cap="none" strike="noStrike">
              <a:solidFill>
                <a:srgbClr val="000000"/>
              </a:solidFill>
              <a:highlight>
                <a:srgbClr val="FFFF00"/>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close up of a logo&#10;&#10;Description automatically generated" id="242" name="Google Shape;242;p9"/>
          <p:cNvPicPr preferRelativeResize="0"/>
          <p:nvPr/>
        </p:nvPicPr>
        <p:blipFill rotWithShape="1">
          <a:blip r:embed="rId4">
            <a:alphaModFix/>
          </a:blip>
          <a:srcRect b="0" l="0" r="0" t="0"/>
          <a:stretch/>
        </p:blipFill>
        <p:spPr>
          <a:xfrm>
            <a:off x="0" y="-259351"/>
            <a:ext cx="4048002" cy="4025349"/>
          </a:xfrm>
          <a:prstGeom prst="rect">
            <a:avLst/>
          </a:prstGeom>
          <a:noFill/>
          <a:ln>
            <a:noFill/>
          </a:ln>
        </p:spPr>
      </p:pic>
      <p:sp>
        <p:nvSpPr>
          <p:cNvPr id="243" name="Google Shape;243;p9"/>
          <p:cNvSpPr/>
          <p:nvPr/>
        </p:nvSpPr>
        <p:spPr>
          <a:xfrm>
            <a:off x="790940" y="834388"/>
            <a:ext cx="60960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en-GB" sz="3000" u="none" cap="none" strike="noStrike">
                <a:solidFill>
                  <a:schemeClr val="dk1"/>
                </a:solidFill>
                <a:latin typeface="Calibri"/>
                <a:ea typeface="Calibri"/>
                <a:cs typeface="Calibri"/>
                <a:sym typeface="Calibri"/>
              </a:rPr>
              <a:t>Om verdensmål 14</a:t>
            </a:r>
            <a:br>
              <a:rPr b="0" i="0" lang="en-GB" sz="3000" u="none" cap="none" strike="noStrike">
                <a:solidFill>
                  <a:schemeClr val="dk1"/>
                </a:solidFill>
                <a:latin typeface="Calibri"/>
                <a:ea typeface="Calibri"/>
                <a:cs typeface="Calibri"/>
                <a:sym typeface="Calibri"/>
              </a:rPr>
            </a:br>
            <a:r>
              <a:rPr b="0" i="0" lang="en-GB" sz="3000" u="none" cap="none" strike="noStrike">
                <a:solidFill>
                  <a:schemeClr val="dk1"/>
                </a:solidFill>
                <a:latin typeface="Calibri"/>
                <a:ea typeface="Calibri"/>
                <a:cs typeface="Calibri"/>
                <a:sym typeface="Calibri"/>
              </a:rPr>
              <a:t>- </a:t>
            </a:r>
            <a:r>
              <a:rPr b="0" i="1" lang="en-GB" sz="3000" u="none" cap="none" strike="noStrike">
                <a:solidFill>
                  <a:schemeClr val="dk1"/>
                </a:solidFill>
                <a:latin typeface="Calibri"/>
                <a:ea typeface="Calibri"/>
                <a:cs typeface="Calibri"/>
                <a:sym typeface="Calibri"/>
              </a:rPr>
              <a:t>livet i havet</a:t>
            </a:r>
            <a:br>
              <a:rPr b="0" i="1" lang="en-GB" sz="1800" u="none" cap="none" strike="noStrike">
                <a:solidFill>
                  <a:schemeClr val="dk1"/>
                </a:solidFill>
                <a:latin typeface="Calibri"/>
                <a:ea typeface="Calibri"/>
                <a:cs typeface="Calibri"/>
                <a:sym typeface="Calibri"/>
              </a:rPr>
            </a:br>
            <a:endParaRPr b="0" i="1" sz="18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9302eb4fc7_0_68"/>
          <p:cNvSpPr txBox="1"/>
          <p:nvPr/>
        </p:nvSpPr>
        <p:spPr>
          <a:xfrm>
            <a:off x="304800" y="953000"/>
            <a:ext cx="5791200" cy="4917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8605E"/>
              </a:buClr>
              <a:buSzPts val="6500"/>
              <a:buFont typeface="Calibri"/>
              <a:buNone/>
            </a:pPr>
            <a:r>
              <a:rPr b="1" i="0" lang="en-GB" sz="9300" u="none" cap="none" strike="noStrike">
                <a:solidFill>
                  <a:srgbClr val="18605E"/>
                </a:solidFill>
                <a:latin typeface="Calibri"/>
                <a:ea typeface="Calibri"/>
                <a:cs typeface="Calibri"/>
                <a:sym typeface="Calibri"/>
              </a:rPr>
              <a:t>Spis mere fisk!</a:t>
            </a:r>
            <a:br>
              <a:rPr b="1" i="0" lang="en-GB" sz="9300" u="none" cap="none" strike="noStrike">
                <a:solidFill>
                  <a:srgbClr val="18605E"/>
                </a:solidFill>
                <a:latin typeface="Calibri"/>
                <a:ea typeface="Calibri"/>
                <a:cs typeface="Calibri"/>
                <a:sym typeface="Calibri"/>
              </a:rPr>
            </a:br>
            <a:br>
              <a:rPr b="1" i="0" lang="en-GB" sz="4000" u="none" cap="none" strike="noStrike">
                <a:solidFill>
                  <a:srgbClr val="18605E"/>
                </a:solidFill>
                <a:latin typeface="Calibri"/>
                <a:ea typeface="Calibri"/>
                <a:cs typeface="Calibri"/>
                <a:sym typeface="Calibri"/>
              </a:rPr>
            </a:br>
            <a:br>
              <a:rPr b="1" i="0" lang="en-GB" sz="4200" u="none" cap="none" strike="noStrike">
                <a:solidFill>
                  <a:srgbClr val="18605E"/>
                </a:solidFill>
                <a:latin typeface="Calibri"/>
                <a:ea typeface="Calibri"/>
                <a:cs typeface="Calibri"/>
                <a:sym typeface="Calibri"/>
              </a:rPr>
            </a:br>
            <a:br>
              <a:rPr b="1" i="0" lang="en-GB" sz="4200" u="none" cap="none" strike="noStrike">
                <a:solidFill>
                  <a:srgbClr val="18605E"/>
                </a:solidFill>
                <a:latin typeface="Calibri"/>
                <a:ea typeface="Calibri"/>
                <a:cs typeface="Calibri"/>
                <a:sym typeface="Calibri"/>
              </a:rPr>
            </a:br>
            <a:endParaRPr b="0" i="0" sz="42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18605E"/>
              </a:buClr>
              <a:buSzPts val="6500"/>
              <a:buFont typeface="Calibri"/>
              <a:buNone/>
            </a:pPr>
            <a:r>
              <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18605E"/>
              </a:buClr>
              <a:buSzPts val="6500"/>
              <a:buFont typeface="Calibri"/>
              <a:buNone/>
            </a:pPr>
            <a:r>
              <a:t/>
            </a:r>
            <a:endParaRPr b="0" i="0" sz="1400" u="none" cap="none" strike="noStrike">
              <a:solidFill>
                <a:srgbClr val="2D2829"/>
              </a:solidFill>
              <a:latin typeface="Arial"/>
              <a:ea typeface="Arial"/>
              <a:cs typeface="Arial"/>
              <a:sym typeface="Arial"/>
            </a:endParaRPr>
          </a:p>
          <a:p>
            <a:pPr indent="0" lvl="0" marL="0" marR="0" rtl="0" algn="l">
              <a:lnSpc>
                <a:spcPct val="90000"/>
              </a:lnSpc>
              <a:spcBef>
                <a:spcPts val="0"/>
              </a:spcBef>
              <a:spcAft>
                <a:spcPts val="0"/>
              </a:spcAft>
              <a:buClr>
                <a:srgbClr val="18605E"/>
              </a:buClr>
              <a:buSzPts val="6500"/>
              <a:buFont typeface="Calibri"/>
              <a:buNone/>
            </a:pPr>
            <a:r>
              <a:t/>
            </a:r>
            <a:endParaRPr b="1" i="0" sz="1800" u="none" cap="none" strike="noStrike">
              <a:solidFill>
                <a:srgbClr val="18605E"/>
              </a:solidFill>
              <a:latin typeface="Calibri"/>
              <a:ea typeface="Calibri"/>
              <a:cs typeface="Calibri"/>
              <a:sym typeface="Calibri"/>
            </a:endParaRPr>
          </a:p>
        </p:txBody>
      </p:sp>
      <p:sp>
        <p:nvSpPr>
          <p:cNvPr id="249" name="Google Shape;249;g9302eb4fc7_0_68"/>
          <p:cNvSpPr txBox="1"/>
          <p:nvPr/>
        </p:nvSpPr>
        <p:spPr>
          <a:xfrm>
            <a:off x="6598975" y="952999"/>
            <a:ext cx="5402100" cy="4257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3B6270"/>
                </a:solidFill>
                <a:latin typeface="Arial"/>
                <a:ea typeface="Arial"/>
                <a:cs typeface="Arial"/>
                <a:sym typeface="Arial"/>
              </a:rPr>
              <a:t>I Danmark har vi cirka 8750 kilometer kystlinje, men vi er det sted i Norden, der spiser mindst fisk og skaldyr.</a:t>
            </a:r>
            <a:r>
              <a:rPr lang="en-GB" sz="1800">
                <a:solidFill>
                  <a:srgbClr val="3B6270"/>
                </a:solidFill>
              </a:rPr>
              <a:t> </a:t>
            </a:r>
            <a:endParaRPr b="0" i="0" sz="1800" u="none" cap="none" strike="noStrike">
              <a:solidFill>
                <a:srgbClr val="3B627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3B627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3B6270"/>
                </a:solidFill>
                <a:latin typeface="Arial"/>
                <a:ea typeface="Arial"/>
                <a:cs typeface="Arial"/>
                <a:sym typeface="Arial"/>
              </a:rPr>
              <a:t>Det vil Fødevarestyrelsen gerne ændre på, og jf. </a:t>
            </a:r>
            <a:r>
              <a:rPr b="0" i="0" lang="en-GB" sz="1800" u="none" cap="none" strike="noStrike">
                <a:solidFill>
                  <a:srgbClr val="3B6270"/>
                </a:solidFill>
                <a:latin typeface="Arial"/>
                <a:ea typeface="Arial"/>
                <a:cs typeface="Arial"/>
                <a:sym typeface="Arial"/>
              </a:rPr>
              <a:t>d</a:t>
            </a:r>
            <a:r>
              <a:rPr b="0" i="0" lang="en-GB" sz="1800" u="none" cap="none" strike="noStrike">
                <a:solidFill>
                  <a:srgbClr val="3B6270"/>
                </a:solidFill>
                <a:latin typeface="Arial"/>
                <a:ea typeface="Arial"/>
                <a:cs typeface="Arial"/>
                <a:sym typeface="Arial"/>
              </a:rPr>
              <a:t>e nye kostråd for 2021, lyder deres overordnede kostanbefaling, at vi skal spise mere fisk</a:t>
            </a:r>
            <a:r>
              <a:rPr lang="en-GB" sz="1800">
                <a:solidFill>
                  <a:srgbClr val="3B6270"/>
                </a:solidFill>
              </a:rPr>
              <a:t>, fordi det er sundt og godt for klimaet! </a:t>
            </a:r>
            <a:r>
              <a:rPr b="0" i="0" lang="en-GB" sz="1800" u="none" cap="none" strike="noStrike">
                <a:solidFill>
                  <a:srgbClr val="3B6270"/>
                </a:solidFill>
                <a:latin typeface="Arial"/>
                <a:ea typeface="Arial"/>
                <a:cs typeface="Arial"/>
                <a:sym typeface="Arial"/>
              </a:rPr>
              <a:t>Faktisk anbefaler de, at vi spiser fisk 350 gram fisk og skaldyr</a:t>
            </a:r>
            <a:r>
              <a:rPr lang="en-GB" sz="1800">
                <a:solidFill>
                  <a:srgbClr val="3B6270"/>
                </a:solidFill>
              </a:rPr>
              <a:t> om ugen, men de understreger, at det er vigtigt, at vi går efter det miljøvenlige valg, det vil sige fisk med en mærkningsordning, som fx NaturSkånsom og Ø-mærket.</a:t>
            </a:r>
            <a:endParaRPr b="0" i="0" sz="1800" u="none" cap="none" strike="noStrike">
              <a:solidFill>
                <a:srgbClr val="3B627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3B6270"/>
              </a:solidFill>
              <a:latin typeface="Arial"/>
              <a:ea typeface="Arial"/>
              <a:cs typeface="Arial"/>
              <a:sym typeface="Arial"/>
            </a:endParaRPr>
          </a:p>
        </p:txBody>
      </p:sp>
      <p:sp>
        <p:nvSpPr>
          <p:cNvPr id="250" name="Google Shape;250;g9302eb4fc7_0_6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251" name="Google Shape;251;g9302eb4fc7_0_68"/>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252" name="Google Shape;252;g9302eb4fc7_0_68"/>
          <p:cNvSpPr txBox="1"/>
          <p:nvPr/>
        </p:nvSpPr>
        <p:spPr>
          <a:xfrm>
            <a:off x="6598975" y="4981350"/>
            <a:ext cx="5502000" cy="1129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18605E"/>
              </a:buClr>
              <a:buSzPts val="6500"/>
              <a:buFont typeface="Calibri"/>
              <a:buNone/>
            </a:pPr>
            <a:br>
              <a:rPr b="1" i="0" lang="en-GB" sz="1400" u="none" cap="none" strike="noStrike">
                <a:solidFill>
                  <a:srgbClr val="3B6270"/>
                </a:solidFill>
                <a:latin typeface="Calibri"/>
                <a:ea typeface="Calibri"/>
                <a:cs typeface="Calibri"/>
                <a:sym typeface="Calibri"/>
              </a:rPr>
            </a:br>
            <a:r>
              <a:rPr b="1" i="0" lang="en-GB" sz="1400" u="none" cap="none" strike="noStrike">
                <a:solidFill>
                  <a:srgbClr val="3B6270"/>
                </a:solidFill>
                <a:latin typeface="Calibri"/>
                <a:ea typeface="Calibri"/>
                <a:cs typeface="Calibri"/>
                <a:sym typeface="Calibri"/>
              </a:rPr>
              <a:t>Kilde: </a:t>
            </a:r>
            <a:r>
              <a:rPr lang="en-GB">
                <a:solidFill>
                  <a:srgbClr val="3B6270"/>
                </a:solidFill>
              </a:rPr>
              <a:t>Ministeriet for Fødevarer, Landbrug og Fiskeri.</a:t>
            </a:r>
            <a:r>
              <a:rPr b="0" i="0" lang="en-GB" sz="1400" u="none" cap="none" strike="noStrike">
                <a:solidFill>
                  <a:srgbClr val="3B6270"/>
                </a:solidFill>
                <a:latin typeface="Arial"/>
                <a:ea typeface="Arial"/>
                <a:cs typeface="Arial"/>
                <a:sym typeface="Arial"/>
              </a:rPr>
              <a:t> De </a:t>
            </a:r>
            <a:r>
              <a:rPr lang="en-GB">
                <a:solidFill>
                  <a:srgbClr val="3B6270"/>
                </a:solidFill>
              </a:rPr>
              <a:t>O</a:t>
            </a:r>
            <a:r>
              <a:rPr b="0" i="0" lang="en-GB" sz="1400" u="none" cap="none" strike="noStrike">
                <a:solidFill>
                  <a:srgbClr val="3B6270"/>
                </a:solidFill>
                <a:latin typeface="Arial"/>
                <a:ea typeface="Arial"/>
                <a:cs typeface="Arial"/>
                <a:sym typeface="Arial"/>
              </a:rPr>
              <a:t>fficielle </a:t>
            </a:r>
            <a:r>
              <a:rPr lang="en-GB">
                <a:solidFill>
                  <a:srgbClr val="3B6270"/>
                </a:solidFill>
              </a:rPr>
              <a:t>Kostråd - godt for sundhed og klim. </a:t>
            </a:r>
            <a:r>
              <a:rPr b="0" i="0" lang="en-GB" sz="1400" u="none" cap="none" strike="noStrike">
                <a:solidFill>
                  <a:srgbClr val="3B6270"/>
                </a:solidFill>
                <a:latin typeface="Arial"/>
                <a:ea typeface="Arial"/>
                <a:cs typeface="Arial"/>
                <a:sym typeface="Arial"/>
              </a:rPr>
              <a:t>Se: </a:t>
            </a:r>
            <a:r>
              <a:rPr lang="en-GB">
                <a:solidFill>
                  <a:srgbClr val="3B6270"/>
                </a:solidFill>
              </a:rPr>
              <a:t>https://altomkost.dk/raad-og-anbefalinger/de-officielle-kostraad-godt-for-sundhed-og-klima/spis-mindre-koed-vaelg-baelgfrugter-og-fisk/</a:t>
            </a:r>
            <a:r>
              <a:rPr b="0" i="0" lang="en-GB" sz="1400" u="none" cap="none" strike="noStrike">
                <a:solidFill>
                  <a:srgbClr val="3B6270"/>
                </a:solidFill>
                <a:latin typeface="Arial"/>
                <a:ea typeface="Arial"/>
                <a:cs typeface="Arial"/>
                <a:sym typeface="Arial"/>
              </a:rPr>
              <a:t>(Tilgået </a:t>
            </a:r>
            <a:r>
              <a:rPr lang="en-GB">
                <a:solidFill>
                  <a:srgbClr val="3B6270"/>
                </a:solidFill>
              </a:rPr>
              <a:t>10. maj, 2021</a:t>
            </a:r>
            <a:r>
              <a:rPr b="0" i="0" lang="en-GB" sz="1400" u="none" cap="none" strike="noStrike">
                <a:solidFill>
                  <a:srgbClr val="3B6270"/>
                </a:solidFill>
                <a:latin typeface="Arial"/>
                <a:ea typeface="Arial"/>
                <a:cs typeface="Arial"/>
                <a:sym typeface="Arial"/>
              </a:rPr>
              <a:t>)</a:t>
            </a:r>
            <a:endParaRPr b="0" i="0" sz="1400" u="none" cap="none" strike="noStrike">
              <a:solidFill>
                <a:srgbClr val="3B6270"/>
              </a:solidFill>
              <a:latin typeface="Calibri"/>
              <a:ea typeface="Calibri"/>
              <a:cs typeface="Calibri"/>
              <a:sym typeface="Calibri"/>
            </a:endParaRPr>
          </a:p>
        </p:txBody>
      </p:sp>
      <p:pic>
        <p:nvPicPr>
          <p:cNvPr id="253" name="Google Shape;253;g9302eb4fc7_0_68"/>
          <p:cNvPicPr preferRelativeResize="0"/>
          <p:nvPr/>
        </p:nvPicPr>
        <p:blipFill rotWithShape="1">
          <a:blip r:embed="rId4">
            <a:alphaModFix/>
          </a:blip>
          <a:srcRect b="0" l="0" r="0" t="0"/>
          <a:stretch/>
        </p:blipFill>
        <p:spPr>
          <a:xfrm>
            <a:off x="741929" y="3492500"/>
            <a:ext cx="5096824" cy="30479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9302eb4fc7_0_86"/>
          <p:cNvSpPr txBox="1"/>
          <p:nvPr/>
        </p:nvSpPr>
        <p:spPr>
          <a:xfrm>
            <a:off x="6530275" y="2064275"/>
            <a:ext cx="5791200" cy="38763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8605E"/>
              </a:buClr>
              <a:buSzPts val="6500"/>
              <a:buFont typeface="Calibri"/>
              <a:buNone/>
            </a:pPr>
            <a:r>
              <a:rPr b="1" i="0" lang="en-GB" sz="8000" u="none" cap="none" strike="noStrike">
                <a:solidFill>
                  <a:srgbClr val="18605E"/>
                </a:solidFill>
                <a:latin typeface="Calibri"/>
                <a:ea typeface="Calibri"/>
                <a:cs typeface="Calibri"/>
                <a:sym typeface="Calibri"/>
              </a:rPr>
              <a:t>Hvor meget fisk spiser danskerne?</a:t>
            </a:r>
            <a:br>
              <a:rPr b="1" i="0" lang="en-GB" sz="9300" u="none" cap="none" strike="noStrike">
                <a:solidFill>
                  <a:srgbClr val="18605E"/>
                </a:solidFill>
                <a:latin typeface="Calibri"/>
                <a:ea typeface="Calibri"/>
                <a:cs typeface="Calibri"/>
                <a:sym typeface="Calibri"/>
              </a:rPr>
            </a:br>
            <a:br>
              <a:rPr b="1" i="0" lang="en-GB" sz="4000" u="none" cap="none" strike="noStrike">
                <a:solidFill>
                  <a:srgbClr val="18605E"/>
                </a:solidFill>
                <a:latin typeface="Calibri"/>
                <a:ea typeface="Calibri"/>
                <a:cs typeface="Calibri"/>
                <a:sym typeface="Calibri"/>
              </a:rPr>
            </a:br>
            <a:br>
              <a:rPr b="1" i="0" lang="en-GB" sz="4200" u="none" cap="none" strike="noStrike">
                <a:solidFill>
                  <a:srgbClr val="18605E"/>
                </a:solidFill>
                <a:latin typeface="Calibri"/>
                <a:ea typeface="Calibri"/>
                <a:cs typeface="Calibri"/>
                <a:sym typeface="Calibri"/>
              </a:rPr>
            </a:br>
            <a:br>
              <a:rPr b="1" i="0" lang="en-GB" sz="4200" u="none" cap="none" strike="noStrike">
                <a:solidFill>
                  <a:srgbClr val="18605E"/>
                </a:solidFill>
                <a:latin typeface="Calibri"/>
                <a:ea typeface="Calibri"/>
                <a:cs typeface="Calibri"/>
                <a:sym typeface="Calibri"/>
              </a:rPr>
            </a:br>
            <a:endParaRPr b="0" i="0" sz="42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18605E"/>
              </a:buClr>
              <a:buSzPts val="6500"/>
              <a:buFont typeface="Calibri"/>
              <a:buNone/>
            </a:pPr>
            <a:r>
              <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18605E"/>
              </a:buClr>
              <a:buSzPts val="6500"/>
              <a:buFont typeface="Calibri"/>
              <a:buNone/>
            </a:pPr>
            <a:r>
              <a:t/>
            </a:r>
            <a:endParaRPr b="0" i="0" sz="1400" u="none" cap="none" strike="noStrike">
              <a:solidFill>
                <a:srgbClr val="2D2829"/>
              </a:solidFill>
              <a:latin typeface="Arial"/>
              <a:ea typeface="Arial"/>
              <a:cs typeface="Arial"/>
              <a:sym typeface="Arial"/>
            </a:endParaRPr>
          </a:p>
          <a:p>
            <a:pPr indent="0" lvl="0" marL="0" marR="0" rtl="0" algn="l">
              <a:lnSpc>
                <a:spcPct val="90000"/>
              </a:lnSpc>
              <a:spcBef>
                <a:spcPts val="0"/>
              </a:spcBef>
              <a:spcAft>
                <a:spcPts val="0"/>
              </a:spcAft>
              <a:buClr>
                <a:srgbClr val="18605E"/>
              </a:buClr>
              <a:buSzPts val="6500"/>
              <a:buFont typeface="Calibri"/>
              <a:buNone/>
            </a:pPr>
            <a:r>
              <a:t/>
            </a:r>
            <a:endParaRPr b="1" i="0" sz="1800" u="none" cap="none" strike="noStrike">
              <a:solidFill>
                <a:srgbClr val="18605E"/>
              </a:solidFill>
              <a:latin typeface="Calibri"/>
              <a:ea typeface="Calibri"/>
              <a:cs typeface="Calibri"/>
              <a:sym typeface="Calibri"/>
            </a:endParaRPr>
          </a:p>
        </p:txBody>
      </p:sp>
      <p:sp>
        <p:nvSpPr>
          <p:cNvPr id="259" name="Google Shape;259;g9302eb4fc7_0_86"/>
          <p:cNvSpPr txBox="1"/>
          <p:nvPr/>
        </p:nvSpPr>
        <p:spPr>
          <a:xfrm>
            <a:off x="487700" y="1078025"/>
            <a:ext cx="5608200" cy="35274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18605E"/>
                </a:solidFill>
                <a:latin typeface="Arial"/>
                <a:ea typeface="Arial"/>
                <a:cs typeface="Arial"/>
                <a:sym typeface="Arial"/>
              </a:rPr>
              <a:t>I 2011-2013 gennemførte DTU Fødevareinstituttet - Afdeling for Ernæring, en omfattende undersøgelse og kortlægning af danskernes kost og fysiske aktivitet.</a:t>
            </a:r>
            <a:br>
              <a:rPr b="0" i="0" lang="en-GB" sz="1800" u="none" cap="none" strike="noStrike">
                <a:solidFill>
                  <a:srgbClr val="18605E"/>
                </a:solidFill>
                <a:latin typeface="Arial"/>
                <a:ea typeface="Arial"/>
                <a:cs typeface="Arial"/>
                <a:sym typeface="Arial"/>
              </a:rPr>
            </a:br>
            <a:br>
              <a:rPr b="0" i="0" lang="en-GB" sz="1800" u="none" cap="none" strike="noStrike">
                <a:solidFill>
                  <a:srgbClr val="18605E"/>
                </a:solidFill>
                <a:latin typeface="Arial"/>
                <a:ea typeface="Arial"/>
                <a:cs typeface="Arial"/>
                <a:sym typeface="Arial"/>
              </a:rPr>
            </a:br>
            <a:r>
              <a:rPr b="0" i="0" lang="en-GB" sz="1800" u="none" cap="none" strike="noStrike">
                <a:solidFill>
                  <a:srgbClr val="18605E"/>
                </a:solidFill>
                <a:latin typeface="Arial"/>
                <a:ea typeface="Arial"/>
                <a:cs typeface="Arial"/>
                <a:sym typeface="Arial"/>
              </a:rPr>
              <a:t>Her viste data fra 3946 deltagere i alderen 4-75 år, som skulle registrere alt, hvad de spiste og drak i løbet af en uge, at de 18-75-årige i gennemsnit spiser 37 gram fisk om dagen, mens børn i alderen 4-9 år i gennemsnit spiser 16 gram fisk om dagen.</a:t>
            </a:r>
            <a:endParaRPr b="0" i="0" sz="1800" u="none" cap="none" strike="noStrike">
              <a:solidFill>
                <a:srgbClr val="18605E"/>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18605E"/>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rgbClr val="18605E"/>
                </a:solidFill>
                <a:latin typeface="Arial"/>
                <a:ea typeface="Arial"/>
                <a:cs typeface="Arial"/>
                <a:sym typeface="Arial"/>
              </a:rPr>
              <a:t>Kilde: DTU Fødevareinstituttet. Rapport </a:t>
            </a:r>
            <a:r>
              <a:rPr b="0" i="1" lang="en-GB" sz="1400" u="none" cap="none" strike="noStrike">
                <a:solidFill>
                  <a:srgbClr val="18605E"/>
                </a:solidFill>
                <a:latin typeface="Arial"/>
                <a:ea typeface="Arial"/>
                <a:cs typeface="Arial"/>
                <a:sym typeface="Arial"/>
              </a:rPr>
              <a:t>Danskernes kostvaner 2011-2013</a:t>
            </a:r>
            <a:r>
              <a:rPr b="0" i="0" lang="en-GB" sz="1400" u="none" cap="none" strike="noStrike">
                <a:solidFill>
                  <a:srgbClr val="18605E"/>
                </a:solidFill>
                <a:latin typeface="Arial"/>
                <a:ea typeface="Arial"/>
                <a:cs typeface="Arial"/>
                <a:sym typeface="Arial"/>
              </a:rPr>
              <a:t>. </a:t>
            </a:r>
            <a:br>
              <a:rPr b="0" i="0" lang="en-GB" sz="1400" u="none" cap="none" strike="noStrike">
                <a:solidFill>
                  <a:srgbClr val="18605E"/>
                </a:solidFill>
                <a:latin typeface="Arial"/>
                <a:ea typeface="Arial"/>
                <a:cs typeface="Arial"/>
                <a:sym typeface="Arial"/>
              </a:rPr>
            </a:br>
            <a:r>
              <a:rPr b="0" i="0" lang="en-GB" sz="1400" u="sng" cap="none" strike="noStrike">
                <a:solidFill>
                  <a:srgbClr val="18605E"/>
                </a:solidFill>
                <a:latin typeface="Arial"/>
                <a:ea typeface="Arial"/>
                <a:cs typeface="Arial"/>
                <a:sym typeface="Arial"/>
                <a:hlinkClick r:id="rId3">
                  <a:extLst>
                    <a:ext uri="{A12FA001-AC4F-418D-AE19-62706E023703}">
                      <ahyp:hlinkClr val="tx"/>
                    </a:ext>
                  </a:extLst>
                </a:hlinkClick>
              </a:rPr>
              <a:t>https://www.food.dtu.dk/publikationer/ernaering-og-kostvaner/de_nationale_kostundersoegelser</a:t>
            </a:r>
            <a:endParaRPr>
              <a:solidFill>
                <a:srgbClr val="18605E"/>
              </a:solidFill>
            </a:endParaRPr>
          </a:p>
          <a:p>
            <a:pPr indent="0" lvl="0" marL="0" marR="0" rtl="0" algn="l">
              <a:lnSpc>
                <a:spcPct val="115000"/>
              </a:lnSpc>
              <a:spcBef>
                <a:spcPts val="0"/>
              </a:spcBef>
              <a:spcAft>
                <a:spcPts val="0"/>
              </a:spcAft>
              <a:buClr>
                <a:srgbClr val="000000"/>
              </a:buClr>
              <a:buSzPts val="1400"/>
              <a:buFont typeface="Arial"/>
              <a:buNone/>
            </a:pPr>
            <a:r>
              <a:t/>
            </a:r>
            <a:endParaRPr>
              <a:solidFill>
                <a:srgbClr val="18605E"/>
              </a:solidFill>
            </a:endParaRPr>
          </a:p>
          <a:p>
            <a:pPr indent="0" lvl="0" marL="0" marR="0" rtl="0" algn="l">
              <a:lnSpc>
                <a:spcPct val="115000"/>
              </a:lnSpc>
              <a:spcBef>
                <a:spcPts val="0"/>
              </a:spcBef>
              <a:spcAft>
                <a:spcPts val="0"/>
              </a:spcAft>
              <a:buClr>
                <a:srgbClr val="000000"/>
              </a:buClr>
              <a:buSzPts val="1400"/>
              <a:buFont typeface="Arial"/>
              <a:buNone/>
            </a:pPr>
            <a:r>
              <a:rPr lang="en-GB">
                <a:solidFill>
                  <a:srgbClr val="18605E"/>
                </a:solidFill>
              </a:rPr>
              <a:t>OBS: Der er igangsat en ny undersøgelse, </a:t>
            </a:r>
            <a:r>
              <a:rPr i="1" lang="en-GB">
                <a:solidFill>
                  <a:srgbClr val="18605E"/>
                </a:solidFill>
              </a:rPr>
              <a:t>Bag om danskernes kost og fysiske aktivitet i 2020-2021</a:t>
            </a:r>
            <a:r>
              <a:rPr lang="en-GB">
                <a:solidFill>
                  <a:srgbClr val="18605E"/>
                </a:solidFill>
              </a:rPr>
              <a:t>. Undersøgelsen er pt. på standby på grund af corona.</a:t>
            </a:r>
            <a:br>
              <a:rPr lang="en-GB">
                <a:solidFill>
                  <a:srgbClr val="18605E"/>
                </a:solidFill>
              </a:rPr>
            </a:br>
            <a:endParaRPr>
              <a:solidFill>
                <a:srgbClr val="18605E"/>
              </a:solidFill>
            </a:endParaRPr>
          </a:p>
        </p:txBody>
      </p:sp>
      <p:sp>
        <p:nvSpPr>
          <p:cNvPr id="260" name="Google Shape;260;g9302eb4fc7_0_8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261" name="Google Shape;261;g9302eb4fc7_0_86"/>
          <p:cNvPicPr preferRelativeResize="0"/>
          <p:nvPr/>
        </p:nvPicPr>
        <p:blipFill rotWithShape="1">
          <a:blip r:embed="rId4">
            <a:alphaModFix/>
          </a:blip>
          <a:srcRect b="0" l="0" r="0" t="0"/>
          <a:stretch/>
        </p:blipFill>
        <p:spPr>
          <a:xfrm>
            <a:off x="9278839" y="345362"/>
            <a:ext cx="2053899" cy="17727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9302eb4fc7_0_10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67" name="Google Shape;267;g9302eb4fc7_0_10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268" name="Google Shape;268;g9302eb4fc7_0_107"/>
          <p:cNvSpPr txBox="1"/>
          <p:nvPr/>
        </p:nvSpPr>
        <p:spPr>
          <a:xfrm>
            <a:off x="838200" y="-1819521"/>
            <a:ext cx="10515600" cy="55179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600"/>
              <a:buFont typeface="Calibri"/>
              <a:buNone/>
            </a:pPr>
            <a:r>
              <a:rPr b="1" i="0" lang="en-GB" sz="6000" u="none" cap="none" strike="noStrike">
                <a:solidFill>
                  <a:srgbClr val="18605E"/>
                </a:solidFill>
                <a:latin typeface="Arial"/>
                <a:ea typeface="Arial"/>
                <a:cs typeface="Arial"/>
                <a:sym typeface="Arial"/>
              </a:rPr>
              <a:t>Er det bæredygtigt eller ej?</a:t>
            </a:r>
            <a:endParaRPr b="0" i="0" sz="6000" u="none" cap="none" strike="noStrike">
              <a:solidFill>
                <a:srgbClr val="18605E"/>
              </a:solidFill>
              <a:latin typeface="Arial"/>
              <a:ea typeface="Arial"/>
              <a:cs typeface="Arial"/>
              <a:sym typeface="Arial"/>
            </a:endParaRPr>
          </a:p>
        </p:txBody>
      </p:sp>
      <p:sp>
        <p:nvSpPr>
          <p:cNvPr id="269" name="Google Shape;269;g9302eb4fc7_0_107"/>
          <p:cNvSpPr txBox="1"/>
          <p:nvPr/>
        </p:nvSpPr>
        <p:spPr>
          <a:xfrm>
            <a:off x="838200" y="1958452"/>
            <a:ext cx="5258700" cy="5262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GB" sz="1800" u="none" cap="none" strike="noStrike">
                <a:solidFill>
                  <a:srgbClr val="3B6270"/>
                </a:solidFill>
                <a:latin typeface="Arial"/>
                <a:ea typeface="Arial"/>
                <a:cs typeface="Arial"/>
                <a:sym typeface="Arial"/>
              </a:rPr>
              <a:t>Hvis vi skal følge Concitos anbefalinger, så skal vi omlægge vores madvaner, så de bliver mere bæredygtige. Set i lyset af det, så er det i de fleste tilfælde mere bæredygtigt at spise fisk og skaldyr, end det er at spise oksekød.</a:t>
            </a:r>
            <a:endParaRPr b="0" i="0" sz="1800" u="none" cap="none" strike="noStrike">
              <a:solidFill>
                <a:srgbClr val="3B627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800" u="none" cap="none" strike="noStrike">
              <a:solidFill>
                <a:srgbClr val="3B627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rPr b="0" i="0" lang="en-GB" sz="1800" u="none" cap="none" strike="noStrike">
                <a:solidFill>
                  <a:srgbClr val="3B6270"/>
                </a:solidFill>
                <a:latin typeface="Arial"/>
                <a:ea typeface="Arial"/>
                <a:cs typeface="Arial"/>
                <a:sym typeface="Arial"/>
              </a:rPr>
              <a:t>Set fra et ernærings- og sundhedsmæssigt perspektiv er det problematisk, at vi ikke spiser mere fisk og skaldyr, fordi det udgør en vigtig del af en sund og varieret kost. </a:t>
            </a:r>
            <a:endParaRPr b="0" i="0" sz="1800" u="none" cap="none" strike="noStrike">
              <a:solidFill>
                <a:srgbClr val="3B627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800" u="none" cap="none" strike="noStrike">
              <a:solidFill>
                <a:srgbClr val="3B627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rPr b="0" i="0" lang="en-GB" sz="1800" u="none" cap="none" strike="noStrike">
                <a:solidFill>
                  <a:srgbClr val="3B6270"/>
                </a:solidFill>
                <a:latin typeface="Arial"/>
                <a:ea typeface="Arial"/>
                <a:cs typeface="Arial"/>
                <a:sym typeface="Arial"/>
              </a:rPr>
              <a:t>Men det er vigtigt at forholde sig til, hvilke bæredygtighedsudfordringer fiskeri og fisk i madlavning egentlig rejser?</a:t>
            </a:r>
            <a:endParaRPr b="0" i="0" sz="1800" u="none" cap="none" strike="noStrike">
              <a:solidFill>
                <a:srgbClr val="3B627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rgbClr val="3B627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B627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B627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B6270"/>
              </a:solidFill>
              <a:latin typeface="Calibri"/>
              <a:ea typeface="Calibri"/>
              <a:cs typeface="Calibri"/>
              <a:sym typeface="Calibri"/>
            </a:endParaRPr>
          </a:p>
        </p:txBody>
      </p:sp>
      <p:pic>
        <p:nvPicPr>
          <p:cNvPr id="270" name="Google Shape;270;g9302eb4fc7_0_107"/>
          <p:cNvPicPr preferRelativeResize="0"/>
          <p:nvPr/>
        </p:nvPicPr>
        <p:blipFill rotWithShape="1">
          <a:blip r:embed="rId3">
            <a:alphaModFix/>
          </a:blip>
          <a:srcRect b="21818" l="4967" r="4688" t="7886"/>
          <a:stretch/>
        </p:blipFill>
        <p:spPr>
          <a:xfrm>
            <a:off x="6096000" y="2072225"/>
            <a:ext cx="5930075" cy="3596832"/>
          </a:xfrm>
          <a:prstGeom prst="rect">
            <a:avLst/>
          </a:prstGeom>
          <a:noFill/>
          <a:ln>
            <a:noFill/>
          </a:ln>
        </p:spPr>
      </p:pic>
      <p:sp>
        <p:nvSpPr>
          <p:cNvPr id="271" name="Google Shape;271;g9302eb4fc7_0_107"/>
          <p:cNvSpPr/>
          <p:nvPr/>
        </p:nvSpPr>
        <p:spPr>
          <a:xfrm>
            <a:off x="-129435" y="-109603"/>
            <a:ext cx="12450900" cy="7077300"/>
          </a:xfrm>
          <a:prstGeom prst="rect">
            <a:avLst/>
          </a:prstGeom>
          <a:solidFill>
            <a:srgbClr val="E2F3FD"/>
          </a:solidFill>
          <a:ln>
            <a:noFill/>
          </a:ln>
        </p:spPr>
        <p:txBody>
          <a:bodyPr anchorCtr="0" anchor="ctr" bIns="45700" lIns="91425" spcFirstLastPara="1" rIns="91425" wrap="square" tIns="45700">
            <a:noAutofit/>
          </a:bodyPr>
          <a:lstStyle/>
          <a:p>
            <a:pPr indent="457200" lvl="0" marL="914400" rtl="0" algn="l">
              <a:lnSpc>
                <a:spcPct val="90000"/>
              </a:lnSpc>
              <a:spcBef>
                <a:spcPts val="0"/>
              </a:spcBef>
              <a:spcAft>
                <a:spcPts val="0"/>
              </a:spcAft>
              <a:buClr>
                <a:srgbClr val="3B6270"/>
              </a:buClr>
              <a:buSzPts val="6500"/>
              <a:buFont typeface="Calibri"/>
              <a:buNone/>
            </a:pPr>
            <a:r>
              <a:rPr b="1" lang="en-GB" sz="6500">
                <a:solidFill>
                  <a:srgbClr val="3B6270"/>
                </a:solidFill>
                <a:latin typeface="Calibri"/>
                <a:ea typeface="Calibri"/>
                <a:cs typeface="Calibri"/>
                <a:sym typeface="Calibri"/>
              </a:rPr>
              <a:t>Hvor kommer fisken fra? </a:t>
            </a:r>
            <a:br>
              <a:rPr b="1" lang="en-GB" sz="6500">
                <a:solidFill>
                  <a:srgbClr val="3B6270"/>
                </a:solidFill>
                <a:latin typeface="Calibri"/>
                <a:ea typeface="Calibri"/>
                <a:cs typeface="Calibri"/>
                <a:sym typeface="Calibri"/>
              </a:rPr>
            </a:br>
            <a:r>
              <a:rPr b="1" lang="en-GB" sz="6500">
                <a:solidFill>
                  <a:srgbClr val="3B6270"/>
                </a:solidFill>
                <a:latin typeface="Calibri"/>
                <a:ea typeface="Calibri"/>
                <a:cs typeface="Calibri"/>
                <a:sym typeface="Calibri"/>
              </a:rPr>
              <a:t>	Fiskeri versus akvakultur </a:t>
            </a:r>
            <a:endParaRPr b="0" i="0" sz="1800" u="none" cap="none" strike="noStrike">
              <a:solidFill>
                <a:schemeClr val="lt1"/>
              </a:solidFill>
              <a:highlight>
                <a:srgbClr val="FFFF00"/>
              </a:highlight>
              <a:latin typeface="Calibri"/>
              <a:ea typeface="Calibri"/>
              <a:cs typeface="Calibri"/>
              <a:sym typeface="Calibri"/>
            </a:endParaRPr>
          </a:p>
        </p:txBody>
      </p:sp>
      <p:pic>
        <p:nvPicPr>
          <p:cNvPr id="272" name="Google Shape;272;g9302eb4fc7_0_107"/>
          <p:cNvPicPr preferRelativeResize="0"/>
          <p:nvPr/>
        </p:nvPicPr>
        <p:blipFill rotWithShape="1">
          <a:blip r:embed="rId4">
            <a:alphaModFix/>
          </a:blip>
          <a:srcRect b="0" l="0" r="0" t="0"/>
          <a:stretch/>
        </p:blipFill>
        <p:spPr>
          <a:xfrm>
            <a:off x="9278839" y="345362"/>
            <a:ext cx="2053899" cy="17727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9302eb4fc7_0_12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6600"/>
              <a:buFont typeface="Calibri"/>
              <a:buNone/>
            </a:pPr>
            <a:br>
              <a:rPr b="1" lang="en-GB" sz="6600"/>
            </a:br>
            <a:r>
              <a:rPr b="1" lang="en-GB" sz="6600"/>
              <a:t>Hvor kommer fisken fra?</a:t>
            </a:r>
            <a:endParaRPr sz="1400">
              <a:latin typeface="Arial"/>
              <a:ea typeface="Arial"/>
              <a:cs typeface="Arial"/>
              <a:sym typeface="Arial"/>
            </a:endParaRPr>
          </a:p>
          <a:p>
            <a:pPr indent="0" lvl="0" marL="0" rtl="0" algn="l">
              <a:lnSpc>
                <a:spcPct val="90000"/>
              </a:lnSpc>
              <a:spcBef>
                <a:spcPts val="0"/>
              </a:spcBef>
              <a:spcAft>
                <a:spcPts val="0"/>
              </a:spcAft>
              <a:buClr>
                <a:schemeClr val="dk1"/>
              </a:buClr>
              <a:buSzPts val="4400"/>
              <a:buFont typeface="Calibri"/>
              <a:buNone/>
            </a:pPr>
            <a:r>
              <a:t/>
            </a:r>
            <a:endParaRPr/>
          </a:p>
        </p:txBody>
      </p:sp>
      <p:sp>
        <p:nvSpPr>
          <p:cNvPr id="278" name="Google Shape;278;g9302eb4fc7_0_1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279" name="Google Shape;279;g9302eb4fc7_0_124"/>
          <p:cNvSpPr txBox="1"/>
          <p:nvPr/>
        </p:nvSpPr>
        <p:spPr>
          <a:xfrm>
            <a:off x="838200" y="1919600"/>
            <a:ext cx="10421400" cy="1086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1" i="0" lang="en-GB" sz="1800" u="none" cap="none" strike="noStrike">
                <a:solidFill>
                  <a:srgbClr val="2D2829"/>
                </a:solidFill>
                <a:latin typeface="Calibri"/>
                <a:ea typeface="Calibri"/>
                <a:cs typeface="Calibri"/>
                <a:sym typeface="Calibri"/>
              </a:rPr>
              <a:t>Hovedparten af den fisk, vi spiser i Danmark, skiller sig markant ud fra de andre fødevaregrupper. </a:t>
            </a:r>
            <a:endParaRPr b="1"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1" i="0" lang="en-GB" sz="1800" u="none" cap="none" strike="noStrike">
                <a:solidFill>
                  <a:srgbClr val="2D2829"/>
                </a:solidFill>
                <a:latin typeface="Calibri"/>
                <a:ea typeface="Calibri"/>
                <a:cs typeface="Calibri"/>
                <a:sym typeface="Calibri"/>
              </a:rPr>
              <a:t>Fisk kan grundlæggende komme fra to vidt forskellige kilder: </a:t>
            </a:r>
            <a:br>
              <a:rPr b="0" i="0" lang="en-GB" sz="1800" u="none" cap="none" strike="noStrike">
                <a:solidFill>
                  <a:srgbClr val="2D2829"/>
                </a:solidFill>
                <a:latin typeface="Calibri"/>
                <a:ea typeface="Calibri"/>
                <a:cs typeface="Calibri"/>
                <a:sym typeface="Calibri"/>
              </a:rPr>
            </a:br>
            <a:br>
              <a:rPr b="0" i="0" lang="en-GB" sz="1800" u="none" cap="none" strike="noStrike">
                <a:solidFill>
                  <a:srgbClr val="2D2829"/>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a:p>
            <a:pPr indent="0" lvl="0" marL="5029200" marR="0" rtl="0" algn="l">
              <a:lnSpc>
                <a:spcPct val="115000"/>
              </a:lnSpc>
              <a:spcBef>
                <a:spcPts val="0"/>
              </a:spcBef>
              <a:spcAft>
                <a:spcPts val="0"/>
              </a:spcAft>
              <a:buClr>
                <a:srgbClr val="000000"/>
              </a:buClr>
              <a:buSzPts val="1800"/>
              <a:buFont typeface="Arial"/>
              <a:buNone/>
            </a:pPr>
            <a:r>
              <a:t/>
            </a:r>
            <a:endParaRPr b="1" i="0" sz="1800" u="none" cap="none" strike="noStrike">
              <a:solidFill>
                <a:srgbClr val="2D282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pic>
        <p:nvPicPr>
          <p:cNvPr id="280" name="Google Shape;280;g9302eb4fc7_0_124"/>
          <p:cNvPicPr preferRelativeResize="0"/>
          <p:nvPr/>
        </p:nvPicPr>
        <p:blipFill rotWithShape="1">
          <a:blip r:embed="rId3">
            <a:alphaModFix/>
          </a:blip>
          <a:srcRect b="0" l="0" r="0" t="0"/>
          <a:stretch/>
        </p:blipFill>
        <p:spPr>
          <a:xfrm>
            <a:off x="381000" y="3644900"/>
            <a:ext cx="5217058" cy="1325699"/>
          </a:xfrm>
          <a:prstGeom prst="rect">
            <a:avLst/>
          </a:prstGeom>
          <a:noFill/>
          <a:ln>
            <a:noFill/>
          </a:ln>
        </p:spPr>
      </p:pic>
      <p:sp>
        <p:nvSpPr>
          <p:cNvPr id="281" name="Google Shape;281;g9302eb4fc7_0_124"/>
          <p:cNvSpPr txBox="1"/>
          <p:nvPr/>
        </p:nvSpPr>
        <p:spPr>
          <a:xfrm>
            <a:off x="232950" y="5123975"/>
            <a:ext cx="5136600" cy="3000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800"/>
              <a:buFont typeface="Arial"/>
              <a:buNone/>
            </a:pPr>
            <a:r>
              <a:rPr b="1" i="0" lang="en-GB" sz="1800" u="none" cap="none" strike="noStrike">
                <a:solidFill>
                  <a:srgbClr val="2D2829"/>
                </a:solidFill>
                <a:latin typeface="Calibri"/>
                <a:ea typeface="Calibri"/>
                <a:cs typeface="Calibri"/>
                <a:sym typeface="Calibri"/>
              </a:rPr>
              <a:t>Opdræt</a:t>
            </a:r>
            <a:r>
              <a:rPr b="0" i="0" lang="en-GB" sz="1800" u="none" cap="none" strike="noStrike">
                <a:solidFill>
                  <a:srgbClr val="2D2829"/>
                </a:solidFill>
                <a:latin typeface="Calibri"/>
                <a:ea typeface="Calibri"/>
                <a:cs typeface="Calibri"/>
                <a:sym typeface="Calibri"/>
              </a:rPr>
              <a:t> (som er beslægtet med landbrugsproduktion, hvor du opdrætter under kontrollerede rammer og har overblik over bestanden. ) </a:t>
            </a:r>
            <a:endParaRPr b="0" i="0" sz="1800" u="none" cap="none" strike="noStrike">
              <a:solidFill>
                <a:srgbClr val="000000"/>
              </a:solidFill>
              <a:latin typeface="Calibri"/>
              <a:ea typeface="Calibri"/>
              <a:cs typeface="Calibri"/>
              <a:sym typeface="Calibri"/>
            </a:endParaRPr>
          </a:p>
        </p:txBody>
      </p:sp>
      <p:pic>
        <p:nvPicPr>
          <p:cNvPr id="282" name="Google Shape;282;g9302eb4fc7_0_124"/>
          <p:cNvPicPr preferRelativeResize="0"/>
          <p:nvPr/>
        </p:nvPicPr>
        <p:blipFill rotWithShape="1">
          <a:blip r:embed="rId4">
            <a:alphaModFix/>
          </a:blip>
          <a:srcRect b="0" l="0" r="0" t="0"/>
          <a:stretch/>
        </p:blipFill>
        <p:spPr>
          <a:xfrm>
            <a:off x="5909850" y="3753200"/>
            <a:ext cx="5349757" cy="3045051"/>
          </a:xfrm>
          <a:prstGeom prst="rect">
            <a:avLst/>
          </a:prstGeom>
          <a:noFill/>
          <a:ln>
            <a:noFill/>
          </a:ln>
        </p:spPr>
      </p:pic>
      <p:sp>
        <p:nvSpPr>
          <p:cNvPr id="283" name="Google Shape;283;g9302eb4fc7_0_124"/>
          <p:cNvSpPr txBox="1"/>
          <p:nvPr/>
        </p:nvSpPr>
        <p:spPr>
          <a:xfrm>
            <a:off x="5757575" y="2839275"/>
            <a:ext cx="5777100" cy="500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1" i="0" lang="en-GB" sz="1800" u="none" cap="none" strike="noStrike">
                <a:solidFill>
                  <a:srgbClr val="2D2829"/>
                </a:solidFill>
                <a:latin typeface="Calibri"/>
                <a:ea typeface="Calibri"/>
                <a:cs typeface="Calibri"/>
                <a:sym typeface="Calibri"/>
              </a:rPr>
              <a:t>Fiskeri</a:t>
            </a:r>
            <a:r>
              <a:rPr b="0" i="0" lang="en-GB" sz="1800" u="none" cap="none" strike="noStrike">
                <a:solidFill>
                  <a:srgbClr val="2D2829"/>
                </a:solidFill>
                <a:latin typeface="Calibri"/>
                <a:ea typeface="Calibri"/>
                <a:cs typeface="Calibri"/>
                <a:sym typeface="Calibri"/>
              </a:rPr>
              <a:t> (som er beslægtet med jagt, hvor du nedlægger dit bytte, fx ved hjælp af et jagtgevær el. lign. )</a:t>
            </a:r>
            <a:endParaRPr b="0" i="0" sz="1800" u="none" cap="none" strike="noStrike">
              <a:solidFill>
                <a:srgbClr val="2D2829"/>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97" name="Google Shape;97;p2"/>
          <p:cNvSpPr/>
          <p:nvPr/>
        </p:nvSpPr>
        <p:spPr>
          <a:xfrm>
            <a:off x="0" y="-91715"/>
            <a:ext cx="12450870" cy="7077205"/>
          </a:xfrm>
          <a:prstGeom prst="rect">
            <a:avLst/>
          </a:prstGeom>
          <a:solidFill>
            <a:srgbClr val="E2F3F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highlight>
                <a:srgbClr val="FFFF00"/>
              </a:highlight>
              <a:latin typeface="Calibri"/>
              <a:ea typeface="Calibri"/>
              <a:cs typeface="Calibri"/>
              <a:sym typeface="Calibri"/>
            </a:endParaRPr>
          </a:p>
        </p:txBody>
      </p:sp>
      <p:sp>
        <p:nvSpPr>
          <p:cNvPr id="98" name="Google Shape;98;p2"/>
          <p:cNvSpPr txBox="1"/>
          <p:nvPr/>
        </p:nvSpPr>
        <p:spPr>
          <a:xfrm>
            <a:off x="595200" y="0"/>
            <a:ext cx="5500800" cy="5954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600"/>
              <a:buFont typeface="Calibri"/>
              <a:buNone/>
            </a:pPr>
            <a:r>
              <a:rPr b="1" i="0" lang="en-GB" sz="6600" u="none" cap="none" strike="noStrike">
                <a:solidFill>
                  <a:schemeClr val="dk1"/>
                </a:solidFill>
                <a:latin typeface="Calibri"/>
                <a:ea typeface="Calibri"/>
                <a:cs typeface="Calibri"/>
                <a:sym typeface="Calibri"/>
              </a:rPr>
              <a:t>Den bæredygtige verdens-</a:t>
            </a:r>
            <a:endParaRPr b="1" i="0" sz="66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6600"/>
              <a:buFont typeface="Calibri"/>
              <a:buNone/>
            </a:pPr>
            <a:r>
              <a:rPr b="1" i="0" lang="en-GB" sz="6600" u="none" cap="none" strike="noStrike">
                <a:solidFill>
                  <a:schemeClr val="dk1"/>
                </a:solidFill>
                <a:latin typeface="Calibri"/>
                <a:ea typeface="Calibri"/>
                <a:cs typeface="Calibri"/>
                <a:sym typeface="Calibri"/>
              </a:rPr>
              <a:t>dagsorden</a:t>
            </a:r>
            <a:endParaRPr b="1" i="0" sz="6600" u="none" cap="none" strike="noStrike">
              <a:solidFill>
                <a:schemeClr val="dk1"/>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100" name="Google Shape;100;p2"/>
          <p:cNvSpPr txBox="1"/>
          <p:nvPr/>
        </p:nvSpPr>
        <p:spPr>
          <a:xfrm>
            <a:off x="6188775" y="903825"/>
            <a:ext cx="5182800" cy="48273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400"/>
              <a:buFont typeface="Calibri"/>
              <a:buNone/>
            </a:pPr>
            <a:r>
              <a:rPr b="0" i="0" lang="en-GB" sz="2400" u="none" cap="none" strike="noStrike">
                <a:solidFill>
                  <a:schemeClr val="dk1"/>
                </a:solidFill>
                <a:latin typeface="Calibri"/>
                <a:ea typeface="Calibri"/>
                <a:cs typeface="Calibri"/>
                <a:sym typeface="Calibri"/>
              </a:rPr>
              <a:t>Bæredygtighed blev for alvor en del af verdensbefolkningens bevidsthed i 1987, da FN udgav rapporten; Our Common Future. I den defineres bæredygtig udvikling som:</a:t>
            </a:r>
            <a:endParaRPr sz="24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400"/>
              <a:buFont typeface="Calibri"/>
              <a:buNone/>
            </a:pPr>
            <a:br>
              <a:rPr b="0" i="0" lang="en-GB" sz="2400" u="none" cap="none" strike="noStrike">
                <a:solidFill>
                  <a:schemeClr val="dk1"/>
                </a:solidFill>
                <a:latin typeface="Calibri"/>
                <a:ea typeface="Calibri"/>
                <a:cs typeface="Calibri"/>
                <a:sym typeface="Calibri"/>
              </a:rPr>
            </a:br>
            <a:br>
              <a:rPr b="0" i="0" lang="en-GB" sz="2400" u="none" cap="none" strike="noStrike">
                <a:solidFill>
                  <a:schemeClr val="dk1"/>
                </a:solidFill>
                <a:latin typeface="Calibri"/>
                <a:ea typeface="Calibri"/>
                <a:cs typeface="Calibri"/>
                <a:sym typeface="Calibri"/>
              </a:rPr>
            </a:br>
            <a:r>
              <a:rPr b="1" i="0" lang="en-GB" sz="2400" u="none" cap="none" strike="noStrike">
                <a:solidFill>
                  <a:schemeClr val="dk1"/>
                </a:solidFill>
                <a:latin typeface="Calibri"/>
                <a:ea typeface="Calibri"/>
                <a:cs typeface="Calibri"/>
                <a:sym typeface="Calibri"/>
              </a:rPr>
              <a:t>“Udvikling, som imødekommer menneskers behov i nutiden, uden at det sker på bekostning af fremtidige generationers mulighed for at få mødt deres behov.”</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Calibri"/>
              <a:buNone/>
            </a:pPr>
            <a:r>
              <a:t/>
            </a:r>
            <a:endParaRPr b="1" i="0" sz="2400" u="none" cap="none" strike="noStrike">
              <a:solidFill>
                <a:srgbClr val="3B6270"/>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01" name="Google Shape;101;p2"/>
          <p:cNvSpPr txBox="1"/>
          <p:nvPr/>
        </p:nvSpPr>
        <p:spPr>
          <a:xfrm>
            <a:off x="6188775" y="5617450"/>
            <a:ext cx="59415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Calibri"/>
                <a:ea typeface="Calibri"/>
                <a:cs typeface="Calibri"/>
                <a:sym typeface="Calibri"/>
              </a:rPr>
              <a:t>Kilde: World Commission on Environment and Development (Brundtland kommission) (1987) Our Common Future. Edited by V. Hauff. Oxford University Press.</a:t>
            </a:r>
            <a:endParaRPr b="0" i="0" sz="1200" u="none" cap="none" strike="noStrike">
              <a:solidFill>
                <a:srgbClr val="3B627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F0E0"/>
        </a:solidFill>
      </p:bgPr>
    </p:bg>
    <p:spTree>
      <p:nvGrpSpPr>
        <p:cNvPr id="287" name="Shape 287"/>
        <p:cNvGrpSpPr/>
        <p:nvPr/>
      </p:nvGrpSpPr>
      <p:grpSpPr>
        <a:xfrm>
          <a:off x="0" y="0"/>
          <a:ext cx="0" cy="0"/>
          <a:chOff x="0" y="0"/>
          <a:chExt cx="0" cy="0"/>
        </a:xfrm>
      </p:grpSpPr>
      <p:sp>
        <p:nvSpPr>
          <p:cNvPr id="288" name="Google Shape;28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descr="Fish_1_1.jpg" id="289" name="Google Shape;289;p10"/>
          <p:cNvPicPr preferRelativeResize="0"/>
          <p:nvPr>
            <p:ph idx="1" type="body"/>
          </p:nvPr>
        </p:nvPicPr>
        <p:blipFill rotWithShape="1">
          <a:blip r:embed="rId3">
            <a:alphaModFix/>
          </a:blip>
          <a:srcRect b="-10809" l="0" r="0" t="-10809"/>
          <a:stretch/>
        </p:blipFill>
        <p:spPr>
          <a:xfrm>
            <a:off x="6758687" y="1825625"/>
            <a:ext cx="10515600" cy="4351338"/>
          </a:xfrm>
          <a:prstGeom prst="rect">
            <a:avLst/>
          </a:prstGeom>
          <a:noFill/>
          <a:ln>
            <a:noFill/>
          </a:ln>
        </p:spPr>
      </p:pic>
      <p:sp>
        <p:nvSpPr>
          <p:cNvPr id="290" name="Google Shape;290;p10"/>
          <p:cNvSpPr txBox="1"/>
          <p:nvPr/>
        </p:nvSpPr>
        <p:spPr>
          <a:xfrm>
            <a:off x="784725" y="-1744346"/>
            <a:ext cx="10515600" cy="55179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600"/>
              <a:buFont typeface="Calibri"/>
              <a:buNone/>
            </a:pPr>
            <a:r>
              <a:rPr b="1" i="0" lang="en-GB" sz="6600" u="none" cap="none" strike="noStrike">
                <a:solidFill>
                  <a:schemeClr val="dk1"/>
                </a:solidFill>
                <a:latin typeface="Calibri"/>
                <a:ea typeface="Calibri"/>
                <a:cs typeface="Calibri"/>
                <a:sym typeface="Calibri"/>
              </a:rPr>
              <a:t>Fiskeri kontra akvakultur</a:t>
            </a:r>
            <a:endParaRPr b="0" i="0" sz="1400" u="none" cap="none" strike="noStrike">
              <a:solidFill>
                <a:srgbClr val="000000"/>
              </a:solidFill>
              <a:latin typeface="Arial"/>
              <a:ea typeface="Arial"/>
              <a:cs typeface="Arial"/>
              <a:sym typeface="Arial"/>
            </a:endParaRPr>
          </a:p>
        </p:txBody>
      </p:sp>
      <p:sp>
        <p:nvSpPr>
          <p:cNvPr id="291" name="Google Shape;291;p10"/>
          <p:cNvSpPr txBox="1"/>
          <p:nvPr/>
        </p:nvSpPr>
        <p:spPr>
          <a:xfrm>
            <a:off x="838200" y="2110850"/>
            <a:ext cx="5572200" cy="498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endParaRPr>
          </a:p>
          <a:p>
            <a:pPr indent="0" lvl="0" marL="0" marR="0" rtl="0" algn="l">
              <a:lnSpc>
                <a:spcPct val="100000"/>
              </a:lnSpc>
              <a:spcBef>
                <a:spcPts val="0"/>
              </a:spcBef>
              <a:spcAft>
                <a:spcPts val="0"/>
              </a:spcAft>
              <a:buClr>
                <a:srgbClr val="000000"/>
              </a:buClr>
              <a:buSzPts val="1800"/>
              <a:buFont typeface="Arial"/>
              <a:buNone/>
            </a:pPr>
            <a:r>
              <a:rPr i="0" lang="en-GB" sz="1800" u="none" cap="none" strike="noStrike">
                <a:solidFill>
                  <a:schemeClr val="dk1"/>
                </a:solidFill>
              </a:rPr>
              <a:t>Food and Agriculture Organization (FAO) definerer fiskeri og akvakultur på følgende måder:</a:t>
            </a:r>
            <a:endParaRPr i="0" sz="1400" u="none" cap="none" strike="noStrike">
              <a:solidFill>
                <a:srgbClr val="000000"/>
              </a:solidFill>
            </a:endParaRPr>
          </a:p>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chemeClr val="dk1"/>
              </a:solidFill>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rPr>
              <a:t>”Fiskeri</a:t>
            </a:r>
            <a:r>
              <a:rPr i="0" lang="en-GB" sz="1800" u="none" cap="none" strike="noStrike">
                <a:solidFill>
                  <a:schemeClr val="dk1"/>
                </a:solidFill>
              </a:rPr>
              <a:t> er fangst af akvatiske organismer i marine kyst- eller indlandsområder.”</a:t>
            </a:r>
            <a:endParaRPr i="0" sz="1400" u="none" cap="none" strike="noStrike">
              <a:solidFill>
                <a:srgbClr val="000000"/>
              </a:solidFill>
            </a:endParaRPr>
          </a:p>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chemeClr val="dk1"/>
              </a:solidFill>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rPr>
              <a:t>”Akvakultur </a:t>
            </a:r>
            <a:r>
              <a:rPr i="0" lang="en-GB" sz="1800" u="none" cap="none" strike="noStrike">
                <a:solidFill>
                  <a:schemeClr val="dk1"/>
                </a:solidFill>
              </a:rPr>
              <a:t>er dyrkning eller opdræt af vandlevende organismer i kyst- og indlandsområder, dyrkningen eller opdrættet indebærer intervention</a:t>
            </a:r>
            <a:r>
              <a:rPr lang="en-GB" sz="1800">
                <a:solidFill>
                  <a:schemeClr val="dk1"/>
                </a:solidFill>
              </a:rPr>
              <a:t>*</a:t>
            </a:r>
            <a:r>
              <a:rPr i="0" lang="en-GB" sz="1800" u="none" cap="none" strike="noStrike">
                <a:solidFill>
                  <a:schemeClr val="dk1"/>
                </a:solidFill>
              </a:rPr>
              <a:t> med henblik på øget produktivitet.”</a:t>
            </a:r>
            <a:endParaRPr i="0" sz="1400" u="none" cap="none" strike="noStrike">
              <a:solidFill>
                <a:srgbClr val="000000"/>
              </a:solidFil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i="0" sz="1200" u="none" cap="none" strike="noStrike">
              <a:solidFill>
                <a:schemeClr val="dk1"/>
              </a:solidFill>
            </a:endParaRPr>
          </a:p>
          <a:p>
            <a:pPr indent="0" lvl="0" marL="0" marR="0" rtl="0" algn="l">
              <a:lnSpc>
                <a:spcPct val="100000"/>
              </a:lnSpc>
              <a:spcBef>
                <a:spcPts val="0"/>
              </a:spcBef>
              <a:spcAft>
                <a:spcPts val="0"/>
              </a:spcAft>
              <a:buClr>
                <a:srgbClr val="000000"/>
              </a:buClr>
              <a:buSzPts val="1200"/>
              <a:buFont typeface="Arial"/>
              <a:buNone/>
            </a:pPr>
            <a:r>
              <a:rPr i="0" lang="en-GB" sz="1200" u="none" cap="none" strike="noStrike">
                <a:solidFill>
                  <a:schemeClr val="dk1"/>
                </a:solidFill>
              </a:rPr>
              <a:t>Kilde: FAO (Food and Agriculture Organization of The United Nations Aquaculture). Se: </a:t>
            </a:r>
            <a:r>
              <a:rPr i="0" lang="en-GB" sz="1200" u="sng" cap="none" strike="noStrike">
                <a:solidFill>
                  <a:schemeClr val="hlink"/>
                </a:solidFill>
                <a:hlinkClick r:id="rId4"/>
              </a:rPr>
              <a:t>http://www.fao.org/aqua/culture/en/</a:t>
            </a:r>
            <a:endParaRPr i="0" sz="1200" u="none" cap="none" strike="noStrike">
              <a:solidFill>
                <a:schemeClr val="dk1"/>
              </a:solidFill>
            </a:endParaRPr>
          </a:p>
          <a:p>
            <a:pPr indent="0" lvl="0" marL="0" marR="0" rtl="0" algn="l">
              <a:lnSpc>
                <a:spcPct val="100000"/>
              </a:lnSpc>
              <a:spcBef>
                <a:spcPts val="0"/>
              </a:spcBef>
              <a:spcAft>
                <a:spcPts val="0"/>
              </a:spcAft>
              <a:buClr>
                <a:srgbClr val="000000"/>
              </a:buClr>
              <a:buSzPts val="1200"/>
              <a:buFont typeface="Arial"/>
              <a:buNone/>
            </a:pPr>
            <a:r>
              <a:t/>
            </a:r>
            <a:endParaRPr sz="1200">
              <a:solidFill>
                <a:schemeClr val="dk1"/>
              </a:solidFill>
            </a:endParaRPr>
          </a:p>
          <a:p>
            <a:pPr indent="0" lvl="0" marL="0" marR="0" rtl="0" algn="l">
              <a:lnSpc>
                <a:spcPct val="100000"/>
              </a:lnSpc>
              <a:spcBef>
                <a:spcPts val="0"/>
              </a:spcBef>
              <a:spcAft>
                <a:spcPts val="0"/>
              </a:spcAft>
              <a:buClr>
                <a:srgbClr val="000000"/>
              </a:buClr>
              <a:buSzPts val="1200"/>
              <a:buFont typeface="Arial"/>
              <a:buNone/>
            </a:pPr>
            <a:r>
              <a:rPr lang="en-GB">
                <a:solidFill>
                  <a:schemeClr val="dk1"/>
                </a:solidFill>
              </a:rPr>
              <a:t>*intervention betyder i dette tilfælde, at der gribes ind i naturen og dens naturlige habitat/økosystem. </a:t>
            </a:r>
            <a:endParaRPr i="0" sz="2000" u="none" cap="none" strike="noStrike">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9302eb4fc7_0_156"/>
          <p:cNvSpPr txBox="1"/>
          <p:nvPr>
            <p:ph type="title"/>
          </p:nvPr>
        </p:nvSpPr>
        <p:spPr>
          <a:xfrm>
            <a:off x="838200" y="9747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GB" sz="4300">
                <a:solidFill>
                  <a:srgbClr val="2D2829"/>
                </a:solidFill>
              </a:rPr>
              <a:t>Akvakultur:</a:t>
            </a:r>
            <a:br>
              <a:rPr b="1" lang="en-GB" sz="4300">
                <a:solidFill>
                  <a:srgbClr val="2D2829"/>
                </a:solidFill>
              </a:rPr>
            </a:br>
            <a:r>
              <a:rPr b="1" lang="en-GB" sz="4300">
                <a:solidFill>
                  <a:srgbClr val="2D2829"/>
                </a:solidFill>
              </a:rPr>
              <a:t>Opdræt af fisk</a:t>
            </a:r>
            <a:endParaRPr sz="6900"/>
          </a:p>
        </p:txBody>
      </p:sp>
      <p:sp>
        <p:nvSpPr>
          <p:cNvPr id="298" name="Google Shape;298;g9302eb4fc7_0_15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p:txBody>
      </p:sp>
      <p:sp>
        <p:nvSpPr>
          <p:cNvPr id="299" name="Google Shape;299;g9302eb4fc7_0_15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pic>
        <p:nvPicPr>
          <p:cNvPr id="300" name="Google Shape;300;g9302eb4fc7_0_156"/>
          <p:cNvPicPr preferRelativeResize="0"/>
          <p:nvPr/>
        </p:nvPicPr>
        <p:blipFill rotWithShape="1">
          <a:blip r:embed="rId3">
            <a:alphaModFix/>
          </a:blip>
          <a:srcRect b="0" l="0" r="0" t="0"/>
          <a:stretch/>
        </p:blipFill>
        <p:spPr>
          <a:xfrm>
            <a:off x="746726" y="3131399"/>
            <a:ext cx="5133454" cy="2934474"/>
          </a:xfrm>
          <a:prstGeom prst="rect">
            <a:avLst/>
          </a:prstGeom>
          <a:noFill/>
          <a:ln>
            <a:noFill/>
          </a:ln>
        </p:spPr>
      </p:pic>
      <p:pic>
        <p:nvPicPr>
          <p:cNvPr id="301" name="Google Shape;301;g9302eb4fc7_0_156"/>
          <p:cNvPicPr preferRelativeResize="0"/>
          <p:nvPr/>
        </p:nvPicPr>
        <p:blipFill rotWithShape="1">
          <a:blip r:embed="rId4">
            <a:alphaModFix/>
          </a:blip>
          <a:srcRect b="0" l="0" r="0" t="0"/>
          <a:stretch/>
        </p:blipFill>
        <p:spPr>
          <a:xfrm>
            <a:off x="4755401" y="1044275"/>
            <a:ext cx="6886377" cy="1749901"/>
          </a:xfrm>
          <a:prstGeom prst="rect">
            <a:avLst/>
          </a:prstGeom>
          <a:noFill/>
          <a:ln>
            <a:noFill/>
          </a:ln>
        </p:spPr>
      </p:pic>
      <p:sp>
        <p:nvSpPr>
          <p:cNvPr id="302" name="Google Shape;302;g9302eb4fc7_0_156"/>
          <p:cNvSpPr txBox="1"/>
          <p:nvPr/>
        </p:nvSpPr>
        <p:spPr>
          <a:xfrm>
            <a:off x="2333600" y="6159225"/>
            <a:ext cx="4775100" cy="57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Calibri"/>
                <a:ea typeface="Calibri"/>
                <a:cs typeface="Calibri"/>
                <a:sym typeface="Calibri"/>
              </a:rPr>
              <a:t>RAS-anlæg på land</a:t>
            </a:r>
            <a:endParaRPr b="1" i="0" sz="2000" u="none" cap="none" strike="noStrike">
              <a:solidFill>
                <a:srgbClr val="000000"/>
              </a:solidFill>
              <a:latin typeface="Calibri"/>
              <a:ea typeface="Calibri"/>
              <a:cs typeface="Calibri"/>
              <a:sym typeface="Calibri"/>
            </a:endParaRPr>
          </a:p>
        </p:txBody>
      </p:sp>
      <p:sp>
        <p:nvSpPr>
          <p:cNvPr id="303" name="Google Shape;303;g9302eb4fc7_0_156"/>
          <p:cNvSpPr txBox="1"/>
          <p:nvPr/>
        </p:nvSpPr>
        <p:spPr>
          <a:xfrm>
            <a:off x="7261100" y="2713800"/>
            <a:ext cx="4775100" cy="57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Calibri"/>
                <a:ea typeface="Calibri"/>
                <a:cs typeface="Calibri"/>
                <a:sym typeface="Calibri"/>
              </a:rPr>
              <a:t>Anlæg placeret i natur</a:t>
            </a:r>
            <a:endParaRPr b="1" i="0" sz="2000" u="none" cap="none" strike="noStrike">
              <a:solidFill>
                <a:srgbClr val="000000"/>
              </a:solidFill>
              <a:latin typeface="Calibri"/>
              <a:ea typeface="Calibri"/>
              <a:cs typeface="Calibri"/>
              <a:sym typeface="Calibri"/>
            </a:endParaRPr>
          </a:p>
        </p:txBody>
      </p:sp>
      <p:sp>
        <p:nvSpPr>
          <p:cNvPr id="304" name="Google Shape;304;g9302eb4fc7_0_156"/>
          <p:cNvSpPr txBox="1"/>
          <p:nvPr/>
        </p:nvSpPr>
        <p:spPr>
          <a:xfrm>
            <a:off x="6523950" y="3669825"/>
            <a:ext cx="5443200" cy="3203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05" name="Google Shape;305;g9302eb4fc7_0_156"/>
          <p:cNvSpPr txBox="1"/>
          <p:nvPr/>
        </p:nvSpPr>
        <p:spPr>
          <a:xfrm>
            <a:off x="6558450" y="4127025"/>
            <a:ext cx="5235600" cy="1140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GB" sz="1800" u="none" cap="none" strike="noStrike">
                <a:solidFill>
                  <a:srgbClr val="2D2829"/>
                </a:solidFill>
                <a:latin typeface="Calibri"/>
                <a:ea typeface="Calibri"/>
                <a:cs typeface="Calibri"/>
                <a:sym typeface="Calibri"/>
              </a:rPr>
              <a:t>Noget opdræt foregår i en slags lukkede systemer </a:t>
            </a:r>
            <a:br>
              <a:rPr b="0" i="0" lang="en-GB" sz="1800" u="none" cap="none" strike="noStrike">
                <a:solidFill>
                  <a:srgbClr val="2D2829"/>
                </a:solidFill>
                <a:latin typeface="Calibri"/>
                <a:ea typeface="Calibri"/>
                <a:cs typeface="Calibri"/>
                <a:sym typeface="Calibri"/>
              </a:rPr>
            </a:br>
            <a:r>
              <a:rPr b="0" i="0" lang="en-GB" sz="1800" u="none" cap="none" strike="noStrike">
                <a:solidFill>
                  <a:srgbClr val="2D2829"/>
                </a:solidFill>
                <a:latin typeface="Calibri"/>
                <a:ea typeface="Calibri"/>
                <a:cs typeface="Calibri"/>
                <a:sym typeface="Calibri"/>
              </a:rPr>
              <a:t>(i daglig tale kaldes de RAS-anlæg ), der minder om en slags fabriksproduktion. Anden opdræt kan foregå i det, vi vil kategorisere som “naturen”, men i delvist aflukkede systemer, så som dam- eller havbrug.</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939628f069_0_2"/>
          <p:cNvSpPr txBox="1"/>
          <p:nvPr>
            <p:ph type="title"/>
          </p:nvPr>
        </p:nvSpPr>
        <p:spPr>
          <a:xfrm>
            <a:off x="838200" y="6699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GB" sz="4300">
                <a:solidFill>
                  <a:srgbClr val="2D2829"/>
                </a:solidFill>
              </a:rPr>
              <a:t>Bæredygtighedsudfordringer forbundet </a:t>
            </a:r>
            <a:br>
              <a:rPr b="1" lang="en-GB" sz="4300">
                <a:solidFill>
                  <a:srgbClr val="2D2829"/>
                </a:solidFill>
              </a:rPr>
            </a:br>
            <a:r>
              <a:rPr b="1" lang="en-GB" sz="4300">
                <a:solidFill>
                  <a:srgbClr val="2D2829"/>
                </a:solidFill>
              </a:rPr>
              <a:t>med opdræt af fisk</a:t>
            </a:r>
            <a:endParaRPr/>
          </a:p>
        </p:txBody>
      </p:sp>
      <p:sp>
        <p:nvSpPr>
          <p:cNvPr id="312" name="Google Shape;312;g939628f069_0_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
        <p:nvSpPr>
          <p:cNvPr id="313" name="Google Shape;313;g939628f069_0_2"/>
          <p:cNvSpPr/>
          <p:nvPr/>
        </p:nvSpPr>
        <p:spPr>
          <a:xfrm>
            <a:off x="838200" y="2775575"/>
            <a:ext cx="4899600" cy="2451300"/>
          </a:xfrm>
          <a:prstGeom prst="rect">
            <a:avLst/>
          </a:prstGeom>
          <a:solidFill>
            <a:srgbClr val="E1F0E0"/>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t/>
            </a:r>
            <a:endParaRPr b="1" i="0" sz="1400" u="none" cap="none" strike="noStrike">
              <a:solidFill>
                <a:schemeClr val="dk1"/>
              </a:solidFill>
              <a:latin typeface="Arial"/>
              <a:ea typeface="Arial"/>
              <a:cs typeface="Arial"/>
              <a:sym typeface="Arial"/>
            </a:endParaRPr>
          </a:p>
        </p:txBody>
      </p:sp>
      <p:sp>
        <p:nvSpPr>
          <p:cNvPr id="314" name="Google Shape;314;g939628f069_0_2"/>
          <p:cNvSpPr txBox="1"/>
          <p:nvPr/>
        </p:nvSpPr>
        <p:spPr>
          <a:xfrm>
            <a:off x="646500" y="3001963"/>
            <a:ext cx="4991100" cy="2181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1" lang="en-GB" sz="2000" u="none" cap="none" strike="noStrike">
                <a:solidFill>
                  <a:srgbClr val="2D2829"/>
                </a:solidFill>
                <a:latin typeface="Calibri"/>
                <a:ea typeface="Calibri"/>
                <a:cs typeface="Calibri"/>
                <a:sym typeface="Calibri"/>
              </a:rPr>
              <a:t>Udfordringer forbundet med </a:t>
            </a:r>
            <a:br>
              <a:rPr b="0" i="1" lang="en-GB" sz="2000" u="none" cap="none" strike="noStrike">
                <a:solidFill>
                  <a:srgbClr val="2D2829"/>
                </a:solidFill>
                <a:latin typeface="Calibri"/>
                <a:ea typeface="Calibri"/>
                <a:cs typeface="Calibri"/>
                <a:sym typeface="Calibri"/>
              </a:rPr>
            </a:br>
            <a:r>
              <a:rPr b="0" i="1" lang="en-GB" sz="2000" u="none" cap="none" strike="noStrike">
                <a:solidFill>
                  <a:srgbClr val="2D2829"/>
                </a:solidFill>
                <a:latin typeface="Calibri"/>
                <a:ea typeface="Calibri"/>
                <a:cs typeface="Calibri"/>
                <a:sym typeface="Calibri"/>
              </a:rPr>
              <a:t>opdræt handler i høj grad om, hvorvidt opdrætsproduktionen interagerer direkte </a:t>
            </a:r>
            <a:br>
              <a:rPr b="0" i="1" lang="en-GB" sz="2000" u="none" cap="none" strike="noStrike">
                <a:solidFill>
                  <a:srgbClr val="2D2829"/>
                </a:solidFill>
                <a:latin typeface="Calibri"/>
                <a:ea typeface="Calibri"/>
                <a:cs typeface="Calibri"/>
                <a:sym typeface="Calibri"/>
              </a:rPr>
            </a:br>
            <a:r>
              <a:rPr b="0" i="1" lang="en-GB" sz="2000" u="none" cap="none" strike="noStrike">
                <a:solidFill>
                  <a:srgbClr val="2D2829"/>
                </a:solidFill>
                <a:latin typeface="Calibri"/>
                <a:ea typeface="Calibri"/>
                <a:cs typeface="Calibri"/>
                <a:sym typeface="Calibri"/>
              </a:rPr>
              <a:t>med omgivelserne og miljøet eller ej. </a:t>
            </a:r>
            <a:endParaRPr b="0" i="1"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15" name="Google Shape;315;g939628f069_0_2"/>
          <p:cNvSpPr/>
          <p:nvPr/>
        </p:nvSpPr>
        <p:spPr>
          <a:xfrm>
            <a:off x="6172200" y="2775575"/>
            <a:ext cx="4899600" cy="2451300"/>
          </a:xfrm>
          <a:prstGeom prst="rect">
            <a:avLst/>
          </a:prstGeom>
          <a:solidFill>
            <a:srgbClr val="E2F3FD"/>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t/>
            </a:r>
            <a:endParaRPr b="0" i="0" sz="2800" u="none" cap="none" strike="noStrike">
              <a:solidFill>
                <a:schemeClr val="dk1"/>
              </a:solidFill>
              <a:latin typeface="Calibri"/>
              <a:ea typeface="Calibri"/>
              <a:cs typeface="Calibri"/>
              <a:sym typeface="Calibri"/>
            </a:endParaRPr>
          </a:p>
        </p:txBody>
      </p:sp>
      <p:sp>
        <p:nvSpPr>
          <p:cNvPr id="316" name="Google Shape;316;g939628f069_0_2"/>
          <p:cNvSpPr txBox="1"/>
          <p:nvPr/>
        </p:nvSpPr>
        <p:spPr>
          <a:xfrm>
            <a:off x="6361925" y="2925775"/>
            <a:ext cx="4465500" cy="3000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800"/>
              <a:buFont typeface="Arial"/>
              <a:buNone/>
            </a:pPr>
            <a:r>
              <a:rPr b="0" i="0" lang="en-GB" sz="1800" u="none" cap="none" strike="noStrike">
                <a:solidFill>
                  <a:srgbClr val="2D2829"/>
                </a:solidFill>
                <a:latin typeface="Calibri"/>
                <a:ea typeface="Calibri"/>
                <a:cs typeface="Calibri"/>
                <a:sym typeface="Calibri"/>
              </a:rPr>
              <a:t>Derfor kan man tale om, at de lukkede anlæg (der kaldes RAS-anlæg) typisk vil have andre og mindre bæredygtighedsudfordringer end fx de anlæg, der er placeret i fjorde eller på havet, hvor anlægget er i direkte kontakt med naturen.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939628f069_0_24"/>
          <p:cNvSpPr/>
          <p:nvPr/>
        </p:nvSpPr>
        <p:spPr>
          <a:xfrm>
            <a:off x="-129435" y="-109603"/>
            <a:ext cx="12450900" cy="7077300"/>
          </a:xfrm>
          <a:prstGeom prst="rect">
            <a:avLst/>
          </a:prstGeom>
          <a:solidFill>
            <a:srgbClr val="E2F3F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highlight>
                <a:srgbClr val="FFFF00"/>
              </a:highlight>
              <a:latin typeface="Calibri"/>
              <a:ea typeface="Calibri"/>
              <a:cs typeface="Calibri"/>
              <a:sym typeface="Calibri"/>
            </a:endParaRPr>
          </a:p>
        </p:txBody>
      </p:sp>
      <p:sp>
        <p:nvSpPr>
          <p:cNvPr id="322" name="Google Shape;322;g939628f069_0_24"/>
          <p:cNvSpPr txBox="1"/>
          <p:nvPr/>
        </p:nvSpPr>
        <p:spPr>
          <a:xfrm>
            <a:off x="838200" y="885938"/>
            <a:ext cx="10515600" cy="55179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B6270"/>
              </a:buClr>
              <a:buSzPts val="6500"/>
              <a:buFont typeface="Calibri"/>
              <a:buNone/>
            </a:pPr>
            <a:r>
              <a:rPr b="1" i="0" lang="en-GB" sz="6500" u="none" cap="none" strike="noStrike">
                <a:solidFill>
                  <a:srgbClr val="3B6270"/>
                </a:solidFill>
                <a:latin typeface="Calibri"/>
                <a:ea typeface="Calibri"/>
                <a:cs typeface="Calibri"/>
                <a:sym typeface="Calibri"/>
              </a:rPr>
              <a:t>De ‘klassiske’ </a:t>
            </a:r>
            <a:br>
              <a:rPr b="1" i="0" lang="en-GB" sz="6500" u="none" cap="none" strike="noStrike">
                <a:solidFill>
                  <a:srgbClr val="3B6270"/>
                </a:solidFill>
                <a:latin typeface="Calibri"/>
                <a:ea typeface="Calibri"/>
                <a:cs typeface="Calibri"/>
                <a:sym typeface="Calibri"/>
              </a:rPr>
            </a:br>
            <a:r>
              <a:rPr b="1" i="0" lang="en-GB" sz="6500" u="none" cap="none" strike="noStrike">
                <a:solidFill>
                  <a:srgbClr val="3B6270"/>
                </a:solidFill>
                <a:latin typeface="Calibri"/>
                <a:ea typeface="Calibri"/>
                <a:cs typeface="Calibri"/>
                <a:sym typeface="Calibri"/>
              </a:rPr>
              <a:t>bæredygtigheds-</a:t>
            </a:r>
            <a:br>
              <a:rPr b="1" i="0" lang="en-GB" sz="6500" u="none" cap="none" strike="noStrike">
                <a:solidFill>
                  <a:srgbClr val="3B6270"/>
                </a:solidFill>
                <a:latin typeface="Calibri"/>
                <a:ea typeface="Calibri"/>
                <a:cs typeface="Calibri"/>
                <a:sym typeface="Calibri"/>
              </a:rPr>
            </a:br>
            <a:r>
              <a:rPr b="1" i="0" lang="en-GB" sz="6500" u="none" cap="none" strike="noStrike">
                <a:solidFill>
                  <a:srgbClr val="3B6270"/>
                </a:solidFill>
                <a:latin typeface="Calibri"/>
                <a:ea typeface="Calibri"/>
                <a:cs typeface="Calibri"/>
                <a:sym typeface="Calibri"/>
              </a:rPr>
              <a:t>udfordringer for </a:t>
            </a:r>
            <a:br>
              <a:rPr b="1" i="0" lang="en-GB" sz="6500" u="none" cap="none" strike="noStrike">
                <a:solidFill>
                  <a:srgbClr val="3B6270"/>
                </a:solidFill>
                <a:latin typeface="Calibri"/>
                <a:ea typeface="Calibri"/>
                <a:cs typeface="Calibri"/>
                <a:sym typeface="Calibri"/>
              </a:rPr>
            </a:br>
            <a:r>
              <a:rPr b="1" i="0" lang="en-GB" sz="6500" u="none" cap="none" strike="noStrike">
                <a:solidFill>
                  <a:srgbClr val="3B6270"/>
                </a:solidFill>
                <a:latin typeface="Calibri"/>
                <a:ea typeface="Calibri"/>
                <a:cs typeface="Calibri"/>
                <a:sym typeface="Calibri"/>
              </a:rPr>
              <a:t>opdræt </a:t>
            </a:r>
            <a:endParaRPr b="0" i="0" sz="6500" u="none" cap="none" strike="noStrike">
              <a:solidFill>
                <a:srgbClr val="3B6270"/>
              </a:solidFill>
              <a:latin typeface="Calibri"/>
              <a:ea typeface="Calibri"/>
              <a:cs typeface="Calibri"/>
              <a:sym typeface="Calibri"/>
            </a:endParaRPr>
          </a:p>
        </p:txBody>
      </p:sp>
      <p:sp>
        <p:nvSpPr>
          <p:cNvPr id="323" name="Google Shape;323;g939628f069_0_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324" name="Google Shape;324;g939628f069_0_24"/>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939628f069_0_14"/>
          <p:cNvSpPr txBox="1"/>
          <p:nvPr/>
        </p:nvSpPr>
        <p:spPr>
          <a:xfrm>
            <a:off x="247250" y="1947200"/>
            <a:ext cx="5848800" cy="227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GB" sz="2000" u="none" cap="none" strike="noStrike">
                <a:solidFill>
                  <a:schemeClr val="dk1"/>
                </a:solidFill>
                <a:latin typeface="Calibri"/>
                <a:ea typeface="Calibri"/>
                <a:cs typeface="Calibri"/>
                <a:sym typeface="Calibri"/>
              </a:rPr>
              <a:t>1) Forurening </a:t>
            </a:r>
            <a:br>
              <a:rPr b="1" i="0" lang="en-GB" sz="2000" u="none" cap="none" strike="noStrike">
                <a:solidFill>
                  <a:schemeClr val="dk1"/>
                </a:solidFill>
                <a:latin typeface="Calibri"/>
                <a:ea typeface="Calibri"/>
                <a:cs typeface="Calibri"/>
                <a:sym typeface="Calibri"/>
              </a:rPr>
            </a:br>
            <a:r>
              <a:rPr i="0" lang="en-GB" sz="1500" u="none" cap="none" strike="noStrike">
                <a:solidFill>
                  <a:schemeClr val="dk1"/>
                </a:solidFill>
              </a:rPr>
              <a:t>Forurening (bredt forstået) i akvakultur udspringer af organiske og uorganiske næringsstoffer, der udledes gennem føde til fiskene og via fiskenes afføring, eller via kemikalier og andre stoffer, der for eksempel bruges til rengøring eller sygdomsbekæmpelse.</a:t>
            </a:r>
            <a:endParaRPr i="0" sz="1600" u="none" cap="none" strike="noStrike">
              <a:solidFill>
                <a:srgbClr val="000000"/>
              </a:solidFil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1"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GB" sz="1600" u="none" cap="none" strike="noStrike">
                <a:solidFill>
                  <a:schemeClr val="dk1"/>
                </a:solidFill>
                <a:latin typeface="Calibri"/>
                <a:ea typeface="Calibri"/>
                <a:cs typeface="Calibri"/>
                <a:sym typeface="Calibri"/>
              </a:rPr>
            </a:b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30" name="Google Shape;330;g939628f069_0_14"/>
          <p:cNvSpPr txBox="1"/>
          <p:nvPr/>
        </p:nvSpPr>
        <p:spPr>
          <a:xfrm>
            <a:off x="247250" y="3501625"/>
            <a:ext cx="6019200" cy="293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GB" sz="2000" u="none" cap="none" strike="noStrike">
                <a:solidFill>
                  <a:schemeClr val="dk1"/>
                </a:solidFill>
                <a:latin typeface="Calibri"/>
                <a:ea typeface="Calibri"/>
                <a:cs typeface="Calibri"/>
                <a:sym typeface="Calibri"/>
              </a:rPr>
              <a:t>2) Samspil med vilde fisk — De direkte interaktioner</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i="0" lang="en-GB" sz="1500" u="none" cap="none" strike="noStrike">
                <a:solidFill>
                  <a:srgbClr val="2D2829"/>
                </a:solidFill>
              </a:rPr>
              <a:t>De direkte interaktioner, det vil sige undslupne fisk fra opdrætsanlæg, der blander sig med de vilde bestande, udgør en markant miljøpåvirkning, fordi de forstyrrer den eksisterende balance i det omkringliggende økosystem. Undslupne fisk fra opdrætsanlæg kan optræde som invasive arter*, hvis de undslipper i store mængder og/eller har held til at etablere og sprede sig. </a:t>
            </a:r>
            <a:endParaRPr i="0" sz="1500" u="none" cap="none" strike="noStrike">
              <a:solidFill>
                <a:srgbClr val="2D2829"/>
              </a:solidFill>
            </a:endParaRPr>
          </a:p>
          <a:p>
            <a:pPr indent="0" lvl="0" marL="0" marR="0" rtl="0" algn="l">
              <a:lnSpc>
                <a:spcPct val="115000"/>
              </a:lnSpc>
              <a:spcBef>
                <a:spcPts val="0"/>
              </a:spcBef>
              <a:spcAft>
                <a:spcPts val="0"/>
              </a:spcAft>
              <a:buClr>
                <a:schemeClr val="dk1"/>
              </a:buClr>
              <a:buSzPts val="1100"/>
              <a:buFont typeface="Arial"/>
              <a:buNone/>
            </a:pPr>
            <a:r>
              <a:t/>
            </a:r>
            <a:endParaRPr sz="1300">
              <a:solidFill>
                <a:srgbClr val="2D2829"/>
              </a:solidFill>
            </a:endParaRPr>
          </a:p>
          <a:p>
            <a:pPr indent="0" lvl="0" marL="0" marR="0" rtl="0" algn="l">
              <a:lnSpc>
                <a:spcPct val="115000"/>
              </a:lnSpc>
              <a:spcBef>
                <a:spcPts val="0"/>
              </a:spcBef>
              <a:spcAft>
                <a:spcPts val="0"/>
              </a:spcAft>
              <a:buClr>
                <a:schemeClr val="dk1"/>
              </a:buClr>
              <a:buSzPts val="1100"/>
              <a:buFont typeface="Arial"/>
              <a:buNone/>
            </a:pPr>
            <a:r>
              <a:rPr lang="en-GB" sz="1500">
                <a:solidFill>
                  <a:srgbClr val="3C4043"/>
                </a:solidFill>
                <a:highlight>
                  <a:srgbClr val="FFFFFF"/>
                </a:highlight>
              </a:rPr>
              <a:t>*Invasive arter er dyr og planter, der spredes til områder, som de ikke selv ville kunne sprede sig til, og som har en negativ effekt på den oprindelige biodiversitet.</a:t>
            </a:r>
            <a:endParaRPr sz="1500">
              <a:solidFill>
                <a:srgbClr val="2D2829"/>
              </a:solidFill>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1"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GB" sz="1600" u="none" cap="none" strike="noStrike">
                <a:solidFill>
                  <a:schemeClr val="dk1"/>
                </a:solidFill>
                <a:latin typeface="Calibri"/>
                <a:ea typeface="Calibri"/>
                <a:cs typeface="Calibri"/>
                <a:sym typeface="Calibri"/>
              </a:rPr>
            </a:b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31" name="Google Shape;331;g939628f069_0_14"/>
          <p:cNvSpPr txBox="1"/>
          <p:nvPr/>
        </p:nvSpPr>
        <p:spPr>
          <a:xfrm>
            <a:off x="6442250" y="1398250"/>
            <a:ext cx="5563200" cy="1623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GB" sz="2000" u="none" cap="none" strike="noStrike">
                <a:solidFill>
                  <a:schemeClr val="dk1"/>
                </a:solidFill>
                <a:latin typeface="Calibri"/>
                <a:ea typeface="Calibri"/>
                <a:cs typeface="Calibri"/>
                <a:sym typeface="Calibri"/>
              </a:rPr>
              <a:t>3) De indirekte interaktioner</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rPr i="0" lang="en-GB" sz="1500" u="none" cap="none" strike="noStrike">
                <a:solidFill>
                  <a:srgbClr val="2D2829"/>
                </a:solidFill>
              </a:rPr>
              <a:t>Der kan ske indirekte interaktioner med de vilde bestande gennem spredning af parasitter. Et kendt eksempel på det er spredning af lakselus fra opdræt til vilde bestande. </a:t>
            </a:r>
            <a:endParaRPr i="0" sz="1500" u="none" cap="none" strike="noStrike">
              <a:solidFill>
                <a:schemeClr val="dk1"/>
              </a:solidFil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1"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GB" sz="1600" u="none" cap="none" strike="noStrike">
                <a:solidFill>
                  <a:schemeClr val="dk1"/>
                </a:solidFill>
                <a:latin typeface="Calibri"/>
                <a:ea typeface="Calibri"/>
                <a:cs typeface="Calibri"/>
                <a:sym typeface="Calibri"/>
              </a:rPr>
            </a:b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32" name="Google Shape;332;g939628f069_0_14"/>
          <p:cNvSpPr txBox="1"/>
          <p:nvPr/>
        </p:nvSpPr>
        <p:spPr>
          <a:xfrm>
            <a:off x="6442250" y="3501625"/>
            <a:ext cx="5611800" cy="238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GB" sz="2000" u="none" cap="none" strike="noStrike">
                <a:solidFill>
                  <a:schemeClr val="dk1"/>
                </a:solidFill>
                <a:latin typeface="Calibri"/>
                <a:ea typeface="Calibri"/>
                <a:cs typeface="Calibri"/>
                <a:sym typeface="Calibri"/>
              </a:rPr>
              <a:t>4) </a:t>
            </a:r>
            <a:r>
              <a:rPr b="1" i="0" lang="en-GB" sz="2000" u="none" cap="none" strike="noStrike">
                <a:solidFill>
                  <a:srgbClr val="2D2829"/>
                </a:solidFill>
                <a:latin typeface="Calibri"/>
                <a:ea typeface="Calibri"/>
                <a:cs typeface="Calibri"/>
                <a:sym typeface="Calibri"/>
              </a:rPr>
              <a:t>Fortrængning af natur</a:t>
            </a:r>
            <a:endParaRPr b="1" i="0" sz="20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i="0" lang="en-GB" sz="1500" u="none" cap="none" strike="noStrike">
                <a:solidFill>
                  <a:srgbClr val="2D2829"/>
                </a:solidFill>
              </a:rPr>
              <a:t>Fortrængning af natur skyldes grundlæggende konkurrencen om fysisk plads, der fører til ændring af områder fra naturlige økosystemer til produktionsområder. Det sker i stor stil i Asien med opdræt af rejer, hvor der har været betydelig fokus på rydning af mangrove-skove på grund af konkurrence om plads. Det bidrager både til destruktion af de rige mangrove-økosystemer, øger udledningerne af CO₂ og efterlader kystområderne, hvor Mangrove-afskovningen er sket, mere sårbare. </a:t>
            </a:r>
            <a:endParaRPr i="0" sz="1500" u="none" cap="none" strike="noStrike">
              <a:solidFill>
                <a:srgbClr val="2D2829"/>
              </a:solidFill>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1"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GB" sz="1600" u="none" cap="none" strike="noStrike">
                <a:solidFill>
                  <a:schemeClr val="dk1"/>
                </a:solidFill>
                <a:latin typeface="Calibri"/>
                <a:ea typeface="Calibri"/>
                <a:cs typeface="Calibri"/>
                <a:sym typeface="Calibri"/>
              </a:rPr>
            </a:b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pic>
        <p:nvPicPr>
          <p:cNvPr descr="A close up of a logo&#10;&#10;Description automatically generated" id="333" name="Google Shape;333;g939628f069_0_14"/>
          <p:cNvPicPr preferRelativeResize="0"/>
          <p:nvPr/>
        </p:nvPicPr>
        <p:blipFill rotWithShape="1">
          <a:blip r:embed="rId3">
            <a:alphaModFix/>
          </a:blip>
          <a:srcRect b="0" l="0" r="0" t="0"/>
          <a:stretch/>
        </p:blipFill>
        <p:spPr>
          <a:xfrm>
            <a:off x="0" y="-259349"/>
            <a:ext cx="2602113" cy="2587552"/>
          </a:xfrm>
          <a:prstGeom prst="rect">
            <a:avLst/>
          </a:prstGeom>
          <a:noFill/>
          <a:ln>
            <a:noFill/>
          </a:ln>
        </p:spPr>
      </p:pic>
      <p:sp>
        <p:nvSpPr>
          <p:cNvPr id="334" name="Google Shape;334;g939628f069_0_14"/>
          <p:cNvSpPr txBox="1"/>
          <p:nvPr/>
        </p:nvSpPr>
        <p:spPr>
          <a:xfrm>
            <a:off x="838200" y="660791"/>
            <a:ext cx="10515600" cy="1253400"/>
          </a:xfrm>
          <a:prstGeom prst="rect">
            <a:avLst/>
          </a:prstGeom>
          <a:noFill/>
          <a:ln>
            <a:noFill/>
          </a:ln>
        </p:spPr>
        <p:txBody>
          <a:bodyPr anchorCtr="0" anchor="b" bIns="45700" lIns="91425" spcFirstLastPara="1" rIns="91425" wrap="square" tIns="45700">
            <a:noAutofit/>
          </a:bodyPr>
          <a:lstStyle/>
          <a:p>
            <a:pPr indent="0" lvl="0" marL="0" marR="0" rtl="0" algn="l">
              <a:lnSpc>
                <a:spcPct val="70000"/>
              </a:lnSpc>
              <a:spcBef>
                <a:spcPts val="0"/>
              </a:spcBef>
              <a:spcAft>
                <a:spcPts val="0"/>
              </a:spcAft>
              <a:buClr>
                <a:schemeClr val="dk1"/>
              </a:buClr>
              <a:buSzPts val="2430"/>
              <a:buFont typeface="Calibri"/>
              <a:buNone/>
            </a:pPr>
            <a:r>
              <a:rPr b="1" i="0" lang="en-GB" sz="4030" u="none" cap="none" strike="noStrike">
                <a:solidFill>
                  <a:schemeClr val="dk1"/>
                </a:solidFill>
                <a:latin typeface="Calibri"/>
                <a:ea typeface="Calibri"/>
                <a:cs typeface="Calibri"/>
                <a:sym typeface="Calibri"/>
              </a:rPr>
              <a:t>Fire markante miljøpåvirkninger</a:t>
            </a:r>
            <a:br>
              <a:rPr b="0" i="0" lang="en-GB" sz="7000" u="none" cap="none" strike="noStrike">
                <a:solidFill>
                  <a:schemeClr val="dk1"/>
                </a:solidFill>
                <a:latin typeface="Calibri"/>
                <a:ea typeface="Calibri"/>
                <a:cs typeface="Calibri"/>
                <a:sym typeface="Calibri"/>
              </a:rPr>
            </a:br>
            <a:endParaRPr b="0" i="0" sz="7000" u="none" cap="none" strike="noStrike">
              <a:solidFill>
                <a:schemeClr val="dk1"/>
              </a:solidFill>
              <a:latin typeface="Calibri"/>
              <a:ea typeface="Calibri"/>
              <a:cs typeface="Calibri"/>
              <a:sym typeface="Calibri"/>
            </a:endParaRPr>
          </a:p>
        </p:txBody>
      </p:sp>
      <p:pic>
        <p:nvPicPr>
          <p:cNvPr id="335" name="Google Shape;335;g939628f069_0_14"/>
          <p:cNvPicPr preferRelativeResize="0"/>
          <p:nvPr/>
        </p:nvPicPr>
        <p:blipFill rotWithShape="1">
          <a:blip r:embed="rId4">
            <a:alphaModFix/>
          </a:blip>
          <a:srcRect b="0" l="0" r="0" t="0"/>
          <a:stretch/>
        </p:blipFill>
        <p:spPr>
          <a:xfrm>
            <a:off x="9278839" y="345362"/>
            <a:ext cx="2053899" cy="17727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939628f069_0_40"/>
          <p:cNvSpPr/>
          <p:nvPr/>
        </p:nvSpPr>
        <p:spPr>
          <a:xfrm>
            <a:off x="-129435" y="-109603"/>
            <a:ext cx="12450900" cy="7077300"/>
          </a:xfrm>
          <a:prstGeom prst="rect">
            <a:avLst/>
          </a:prstGeom>
          <a:solidFill>
            <a:srgbClr val="E1F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1F0E0"/>
              </a:solidFill>
              <a:highlight>
                <a:srgbClr val="FFFF00"/>
              </a:highlight>
              <a:latin typeface="Calibri"/>
              <a:ea typeface="Calibri"/>
              <a:cs typeface="Calibri"/>
              <a:sym typeface="Calibri"/>
            </a:endParaRPr>
          </a:p>
        </p:txBody>
      </p:sp>
      <p:sp>
        <p:nvSpPr>
          <p:cNvPr id="341" name="Google Shape;341;g939628f069_0_40"/>
          <p:cNvSpPr txBox="1"/>
          <p:nvPr/>
        </p:nvSpPr>
        <p:spPr>
          <a:xfrm>
            <a:off x="727075" y="345350"/>
            <a:ext cx="6072000" cy="5280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8605E"/>
              </a:buClr>
              <a:buSzPts val="6500"/>
              <a:buFont typeface="Calibri"/>
              <a:buNone/>
            </a:pPr>
            <a:r>
              <a:rPr b="1" i="0" lang="en-GB" sz="6500" u="none" cap="none" strike="noStrike">
                <a:solidFill>
                  <a:srgbClr val="18605E"/>
                </a:solidFill>
                <a:latin typeface="Calibri"/>
                <a:ea typeface="Calibri"/>
                <a:cs typeface="Calibri"/>
                <a:sym typeface="Calibri"/>
              </a:rPr>
              <a:t>De ‘klassiske’ </a:t>
            </a:r>
            <a:br>
              <a:rPr b="1" i="0" lang="en-GB" sz="6500" u="none" cap="none" strike="noStrike">
                <a:solidFill>
                  <a:srgbClr val="18605E"/>
                </a:solidFill>
                <a:latin typeface="Calibri"/>
                <a:ea typeface="Calibri"/>
                <a:cs typeface="Calibri"/>
                <a:sym typeface="Calibri"/>
              </a:rPr>
            </a:br>
            <a:r>
              <a:rPr b="1" i="0" lang="en-GB" sz="6500" u="none" cap="none" strike="noStrike">
                <a:solidFill>
                  <a:srgbClr val="18605E"/>
                </a:solidFill>
                <a:latin typeface="Calibri"/>
                <a:ea typeface="Calibri"/>
                <a:cs typeface="Calibri"/>
                <a:sym typeface="Calibri"/>
              </a:rPr>
              <a:t>bæredygtigheds-udfordringer </a:t>
            </a:r>
            <a:br>
              <a:rPr b="1" i="0" lang="en-GB" sz="6500" u="none" cap="none" strike="noStrike">
                <a:solidFill>
                  <a:srgbClr val="18605E"/>
                </a:solidFill>
                <a:latin typeface="Calibri"/>
                <a:ea typeface="Calibri"/>
                <a:cs typeface="Calibri"/>
                <a:sym typeface="Calibri"/>
              </a:rPr>
            </a:br>
            <a:r>
              <a:rPr b="1" i="0" lang="en-GB" sz="6500" u="none" cap="none" strike="noStrike">
                <a:solidFill>
                  <a:srgbClr val="18605E"/>
                </a:solidFill>
                <a:latin typeface="Calibri"/>
                <a:ea typeface="Calibri"/>
                <a:cs typeface="Calibri"/>
                <a:sym typeface="Calibri"/>
              </a:rPr>
              <a:t>for fiskeri</a:t>
            </a:r>
            <a:endParaRPr b="0" i="0" sz="6500" u="none" cap="none" strike="noStrike">
              <a:solidFill>
                <a:srgbClr val="18605E"/>
              </a:solidFill>
              <a:latin typeface="Calibri"/>
              <a:ea typeface="Calibri"/>
              <a:cs typeface="Calibri"/>
              <a:sym typeface="Calibri"/>
            </a:endParaRPr>
          </a:p>
        </p:txBody>
      </p:sp>
      <p:sp>
        <p:nvSpPr>
          <p:cNvPr id="342" name="Google Shape;342;g939628f069_0_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343" name="Google Shape;343;g939628f069_0_40"/>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344" name="Google Shape;344;g939628f069_0_40"/>
          <p:cNvSpPr txBox="1"/>
          <p:nvPr/>
        </p:nvSpPr>
        <p:spPr>
          <a:xfrm>
            <a:off x="6799075" y="1219038"/>
            <a:ext cx="4971600" cy="4440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GB" sz="2200" u="none" cap="none" strike="noStrike">
                <a:solidFill>
                  <a:srgbClr val="3E6E7C"/>
                </a:solidFill>
                <a:latin typeface="Calibri"/>
                <a:ea typeface="Calibri"/>
                <a:cs typeface="Calibri"/>
                <a:sym typeface="Calibri"/>
              </a:rPr>
              <a:t>De to store bæredygtighedsudfordringer i forhold til fiskeri kan deles op i to hovedkategorier:</a:t>
            </a:r>
            <a:endParaRPr b="1" i="0" sz="2200" u="none" cap="none" strike="noStrike">
              <a:solidFill>
                <a:srgbClr val="3E6E7C"/>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000"/>
              <a:buFont typeface="Arial"/>
              <a:buNone/>
            </a:pPr>
            <a:r>
              <a:t/>
            </a:r>
            <a:endParaRPr b="1" i="0" sz="2000" u="none" cap="none" strike="noStrike">
              <a:solidFill>
                <a:srgbClr val="3E6E7C"/>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2000"/>
              <a:buFont typeface="Arial"/>
              <a:buNone/>
            </a:pPr>
            <a:r>
              <a:t/>
            </a:r>
            <a:endParaRPr b="0" i="0" sz="2000" u="none" cap="none" strike="noStrike">
              <a:solidFill>
                <a:srgbClr val="2D2829"/>
              </a:solidFill>
              <a:latin typeface="Calibri"/>
              <a:ea typeface="Calibri"/>
              <a:cs typeface="Calibri"/>
              <a:sym typeface="Calibri"/>
            </a:endParaRPr>
          </a:p>
          <a:p>
            <a:pPr indent="-355600" lvl="0" marL="457200" marR="0" rtl="0" algn="l">
              <a:lnSpc>
                <a:spcPct val="115000"/>
              </a:lnSpc>
              <a:spcBef>
                <a:spcPts val="0"/>
              </a:spcBef>
              <a:spcAft>
                <a:spcPts val="0"/>
              </a:spcAft>
              <a:buClr>
                <a:srgbClr val="3E6E7C"/>
              </a:buClr>
              <a:buSzPts val="2000"/>
              <a:buFont typeface="Calibri"/>
              <a:buAutoNum type="arabicParenR"/>
            </a:pPr>
            <a:r>
              <a:rPr b="1" i="0" lang="en-GB" sz="2000" u="none" cap="none" strike="noStrike">
                <a:solidFill>
                  <a:srgbClr val="3E6E7C"/>
                </a:solidFill>
                <a:latin typeface="Calibri"/>
                <a:ea typeface="Calibri"/>
                <a:cs typeface="Calibri"/>
                <a:sym typeface="Calibri"/>
              </a:rPr>
              <a:t>Udfordringen i at bevare de bestande, vi fisker på, i en sund og bæredygtig tilstand</a:t>
            </a:r>
            <a:endParaRPr b="1" i="0" sz="2000" u="none" cap="none" strike="noStrike">
              <a:solidFill>
                <a:srgbClr val="3E6E7C"/>
              </a:solidFill>
              <a:latin typeface="Calibri"/>
              <a:ea typeface="Calibri"/>
              <a:cs typeface="Calibri"/>
              <a:sym typeface="Calibri"/>
            </a:endParaRPr>
          </a:p>
          <a:p>
            <a:pPr indent="0" lvl="0" marL="457200" marR="0" rtl="0" algn="l">
              <a:lnSpc>
                <a:spcPct val="115000"/>
              </a:lnSpc>
              <a:spcBef>
                <a:spcPts val="0"/>
              </a:spcBef>
              <a:spcAft>
                <a:spcPts val="0"/>
              </a:spcAft>
              <a:buNone/>
            </a:pPr>
            <a:r>
              <a:t/>
            </a:r>
            <a:endParaRPr b="1" sz="2000">
              <a:solidFill>
                <a:srgbClr val="3E6E7C"/>
              </a:solidFill>
              <a:latin typeface="Calibri"/>
              <a:ea typeface="Calibri"/>
              <a:cs typeface="Calibri"/>
              <a:sym typeface="Calibri"/>
            </a:endParaRPr>
          </a:p>
          <a:p>
            <a:pPr indent="-355600" lvl="0" marL="457200" marR="0" rtl="0" algn="l">
              <a:lnSpc>
                <a:spcPct val="115000"/>
              </a:lnSpc>
              <a:spcBef>
                <a:spcPts val="0"/>
              </a:spcBef>
              <a:spcAft>
                <a:spcPts val="0"/>
              </a:spcAft>
              <a:buClr>
                <a:srgbClr val="3E6E7C"/>
              </a:buClr>
              <a:buSzPts val="2000"/>
              <a:buFont typeface="Calibri"/>
              <a:buAutoNum type="arabicParenR"/>
            </a:pPr>
            <a:r>
              <a:rPr b="1" i="0" lang="en-GB" sz="2000" u="none" cap="none" strike="noStrike">
                <a:solidFill>
                  <a:srgbClr val="3E6E7C"/>
                </a:solidFill>
                <a:latin typeface="Calibri"/>
                <a:ea typeface="Calibri"/>
                <a:cs typeface="Calibri"/>
                <a:sym typeface="Calibri"/>
              </a:rPr>
              <a:t>Udfordringen i at undgå, at fiskeriet forstyrrer eller ultimativt bidrager til ødelæggelsen af det omkringliggende (øko)system.</a:t>
            </a:r>
            <a:endParaRPr b="1" i="0" sz="2000" u="none" cap="none" strike="noStrike">
              <a:solidFill>
                <a:srgbClr val="3E6E7C"/>
              </a:solidFill>
              <a:latin typeface="Calibri"/>
              <a:ea typeface="Calibri"/>
              <a:cs typeface="Calibri"/>
              <a:sym typeface="Calibri"/>
            </a:endParaRPr>
          </a:p>
          <a:p>
            <a:pPr indent="0" lvl="0" marL="457200" marR="0" rtl="0" algn="l">
              <a:lnSpc>
                <a:spcPct val="115000"/>
              </a:lnSpc>
              <a:spcBef>
                <a:spcPts val="0"/>
              </a:spcBef>
              <a:spcAft>
                <a:spcPts val="0"/>
              </a:spcAft>
              <a:buClr>
                <a:srgbClr val="000000"/>
              </a:buClr>
              <a:buSzPts val="1800"/>
              <a:buFont typeface="Arial"/>
              <a:buNone/>
            </a:pPr>
            <a:r>
              <a:t/>
            </a:r>
            <a:endParaRPr b="1" i="0" sz="1800" u="none" cap="none" strike="noStrike">
              <a:solidFill>
                <a:srgbClr val="3E6E7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1"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GB" sz="1600" u="none" cap="none" strike="noStrike">
                <a:solidFill>
                  <a:schemeClr val="dk1"/>
                </a:solidFill>
                <a:latin typeface="Calibri"/>
                <a:ea typeface="Calibri"/>
                <a:cs typeface="Calibri"/>
                <a:sym typeface="Calibri"/>
              </a:rPr>
            </a:b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descr="Fishing Boat.jpg" id="349" name="Google Shape;349;p11"/>
          <p:cNvPicPr preferRelativeResize="0"/>
          <p:nvPr>
            <p:ph idx="1" type="body"/>
          </p:nvPr>
        </p:nvPicPr>
        <p:blipFill rotWithShape="1">
          <a:blip r:embed="rId3">
            <a:alphaModFix/>
          </a:blip>
          <a:srcRect b="0" l="-101477" r="-101478" t="0"/>
          <a:stretch/>
        </p:blipFill>
        <p:spPr>
          <a:xfrm>
            <a:off x="4397647" y="1825625"/>
            <a:ext cx="10515600" cy="4351338"/>
          </a:xfrm>
          <a:prstGeom prst="rect">
            <a:avLst/>
          </a:prstGeom>
          <a:noFill/>
          <a:ln>
            <a:noFill/>
          </a:ln>
        </p:spPr>
      </p:pic>
      <p:sp>
        <p:nvSpPr>
          <p:cNvPr id="350" name="Google Shape;35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351" name="Google Shape;351;p11"/>
          <p:cNvSpPr txBox="1"/>
          <p:nvPr/>
        </p:nvSpPr>
        <p:spPr>
          <a:xfrm>
            <a:off x="460107" y="559586"/>
            <a:ext cx="6283167" cy="551792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600"/>
              <a:buFont typeface="Calibri"/>
              <a:buNone/>
            </a:pPr>
            <a:r>
              <a:rPr b="1" i="0" lang="en-GB" sz="6600" u="none" cap="none" strike="noStrike">
                <a:solidFill>
                  <a:schemeClr val="dk1"/>
                </a:solidFill>
                <a:latin typeface="Calibri"/>
                <a:ea typeface="Calibri"/>
                <a:cs typeface="Calibri"/>
                <a:sym typeface="Calibri"/>
              </a:rPr>
              <a:t>Fiskeriformer, fangstredskaber og deres bæredygtighed</a:t>
            </a:r>
            <a:endParaRPr b="1" i="0" sz="66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2"/>
          <p:cNvSpPr/>
          <p:nvPr/>
        </p:nvSpPr>
        <p:spPr>
          <a:xfrm>
            <a:off x="-129435" y="-109603"/>
            <a:ext cx="12450870" cy="7077205"/>
          </a:xfrm>
          <a:prstGeom prst="rect">
            <a:avLst/>
          </a:prstGeom>
          <a:solidFill>
            <a:srgbClr val="E2F3F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7" name="Google Shape;357;p12"/>
          <p:cNvSpPr txBox="1"/>
          <p:nvPr/>
        </p:nvSpPr>
        <p:spPr>
          <a:xfrm>
            <a:off x="6170900" y="885938"/>
            <a:ext cx="5182900" cy="551792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Calibri"/>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58" name="Google Shape;35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359" name="Google Shape;359;p12"/>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360" name="Google Shape;360;p12"/>
          <p:cNvSpPr txBox="1"/>
          <p:nvPr/>
        </p:nvSpPr>
        <p:spPr>
          <a:xfrm>
            <a:off x="963413" y="885938"/>
            <a:ext cx="4653007" cy="551792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600"/>
              <a:buFont typeface="Calibri"/>
              <a:buNone/>
            </a:pPr>
            <a:r>
              <a:rPr b="1" i="0" lang="en-GB" sz="6600" u="none" cap="none" strike="noStrike">
                <a:solidFill>
                  <a:schemeClr val="dk1"/>
                </a:solidFill>
                <a:latin typeface="Calibri"/>
                <a:ea typeface="Calibri"/>
                <a:cs typeface="Calibri"/>
                <a:sym typeface="Calibri"/>
              </a:rPr>
              <a:t>Pelagisk versus demersalt fiskeri</a:t>
            </a:r>
            <a:endParaRPr b="1" i="0" sz="6600" u="none" cap="none" strike="noStrike">
              <a:solidFill>
                <a:schemeClr val="dk1"/>
              </a:solidFill>
              <a:latin typeface="Calibri"/>
              <a:ea typeface="Calibri"/>
              <a:cs typeface="Calibri"/>
              <a:sym typeface="Calibri"/>
            </a:endParaRPr>
          </a:p>
        </p:txBody>
      </p:sp>
      <p:sp>
        <p:nvSpPr>
          <p:cNvPr id="361" name="Google Shape;361;p12"/>
          <p:cNvSpPr txBox="1"/>
          <p:nvPr/>
        </p:nvSpPr>
        <p:spPr>
          <a:xfrm>
            <a:off x="6170900" y="1743175"/>
            <a:ext cx="5491200" cy="461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2000" u="none" cap="none" strike="noStrike">
                <a:solidFill>
                  <a:srgbClr val="000000"/>
                </a:solidFill>
                <a:latin typeface="Calibri"/>
                <a:ea typeface="Calibri"/>
                <a:cs typeface="Calibri"/>
                <a:sym typeface="Calibri"/>
              </a:rPr>
              <a:t>Der er to overordnede fiskeriformer, som er meget relevante at skelne mellem i dansk fiskeri og for de arter, vi typisk serverer i det danske køkken.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sz="20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20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2000" u="none" cap="none" strike="noStrike">
                <a:solidFill>
                  <a:srgbClr val="000000"/>
                </a:solidFill>
                <a:latin typeface="Calibri"/>
                <a:ea typeface="Calibri"/>
                <a:cs typeface="Calibri"/>
                <a:sym typeface="Calibri"/>
              </a:rPr>
              <a:t>Man kan dele dansk fiskeri og fiskearter op i følgende to:</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2500" u="none" cap="none" strike="noStrike">
              <a:solidFill>
                <a:srgbClr val="000000"/>
              </a:solidFill>
              <a:latin typeface="Calibri"/>
              <a:ea typeface="Calibri"/>
              <a:cs typeface="Calibri"/>
              <a:sym typeface="Calibri"/>
            </a:endParaRPr>
          </a:p>
          <a:p>
            <a:pPr indent="-330200" lvl="0" marL="285750" marR="0" rtl="0" algn="l">
              <a:lnSpc>
                <a:spcPct val="100000"/>
              </a:lnSpc>
              <a:spcBef>
                <a:spcPts val="0"/>
              </a:spcBef>
              <a:spcAft>
                <a:spcPts val="0"/>
              </a:spcAft>
              <a:buClr>
                <a:srgbClr val="000000"/>
              </a:buClr>
              <a:buSzPts val="2500"/>
              <a:buFont typeface="Arial"/>
              <a:buChar char="•"/>
            </a:pPr>
            <a:r>
              <a:rPr b="1" i="0" lang="en-GB" sz="2500" u="none" cap="none" strike="noStrike">
                <a:solidFill>
                  <a:srgbClr val="000000"/>
                </a:solidFill>
                <a:latin typeface="Calibri"/>
                <a:ea typeface="Calibri"/>
                <a:cs typeface="Calibri"/>
                <a:sym typeface="Calibri"/>
              </a:rPr>
              <a:t>Pelagisk fiskeri og pelagiske arter</a:t>
            </a:r>
            <a:endParaRPr b="0" i="0" sz="2100" u="none" cap="none" strike="noStrike">
              <a:solidFill>
                <a:srgbClr val="000000"/>
              </a:solidFill>
              <a:latin typeface="Arial"/>
              <a:ea typeface="Arial"/>
              <a:cs typeface="Arial"/>
              <a:sym typeface="Arial"/>
            </a:endParaRPr>
          </a:p>
          <a:p>
            <a:pPr indent="-330200" lvl="0" marL="285750" marR="0" rtl="0" algn="l">
              <a:lnSpc>
                <a:spcPct val="100000"/>
              </a:lnSpc>
              <a:spcBef>
                <a:spcPts val="0"/>
              </a:spcBef>
              <a:spcAft>
                <a:spcPts val="0"/>
              </a:spcAft>
              <a:buClr>
                <a:srgbClr val="000000"/>
              </a:buClr>
              <a:buSzPts val="2500"/>
              <a:buFont typeface="Arial"/>
              <a:buChar char="•"/>
            </a:pPr>
            <a:r>
              <a:rPr b="1" i="0" lang="en-GB" sz="2500" u="none" cap="none" strike="noStrike">
                <a:solidFill>
                  <a:srgbClr val="000000"/>
                </a:solidFill>
                <a:latin typeface="Calibri"/>
                <a:ea typeface="Calibri"/>
                <a:cs typeface="Calibri"/>
                <a:sym typeface="Calibri"/>
              </a:rPr>
              <a:t>Demersalt fiskeri og demersale arter</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2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3"/>
          <p:cNvSpPr txBox="1"/>
          <p:nvPr/>
        </p:nvSpPr>
        <p:spPr>
          <a:xfrm>
            <a:off x="6170900" y="885938"/>
            <a:ext cx="5182900" cy="551792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Calibri"/>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67" name="Google Shape;36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368" name="Google Shape;368;p13"/>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369" name="Google Shape;369;p13"/>
          <p:cNvSpPr txBox="1"/>
          <p:nvPr/>
        </p:nvSpPr>
        <p:spPr>
          <a:xfrm>
            <a:off x="963413" y="689170"/>
            <a:ext cx="5940841" cy="265598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600"/>
              <a:buFont typeface="Calibri"/>
              <a:buNone/>
            </a:pPr>
            <a:r>
              <a:rPr b="1" i="0" lang="en-GB" sz="6600" u="none" cap="none" strike="noStrike">
                <a:solidFill>
                  <a:schemeClr val="dk1"/>
                </a:solidFill>
                <a:latin typeface="Calibri"/>
                <a:ea typeface="Calibri"/>
                <a:cs typeface="Calibri"/>
                <a:sym typeface="Calibri"/>
              </a:rPr>
              <a:t>Pelagisk fiskeri</a:t>
            </a:r>
            <a:endParaRPr b="1" i="0" sz="6600" u="none" cap="none" strike="noStrike">
              <a:solidFill>
                <a:schemeClr val="dk1"/>
              </a:solidFill>
              <a:latin typeface="Calibri"/>
              <a:ea typeface="Calibri"/>
              <a:cs typeface="Calibri"/>
              <a:sym typeface="Calibri"/>
            </a:endParaRPr>
          </a:p>
        </p:txBody>
      </p:sp>
      <p:pic>
        <p:nvPicPr>
          <p:cNvPr descr="Pelagisk Trawl.jpg" id="370" name="Google Shape;370;p13"/>
          <p:cNvPicPr preferRelativeResize="0"/>
          <p:nvPr/>
        </p:nvPicPr>
        <p:blipFill rotWithShape="1">
          <a:blip r:embed="rId4">
            <a:alphaModFix/>
          </a:blip>
          <a:srcRect b="0" l="0" r="0" t="0"/>
          <a:stretch/>
        </p:blipFill>
        <p:spPr>
          <a:xfrm>
            <a:off x="6590610" y="1529478"/>
            <a:ext cx="5321742" cy="3989133"/>
          </a:xfrm>
          <a:prstGeom prst="rect">
            <a:avLst/>
          </a:prstGeom>
          <a:noFill/>
          <a:ln>
            <a:noFill/>
          </a:ln>
        </p:spPr>
      </p:pic>
      <p:sp>
        <p:nvSpPr>
          <p:cNvPr id="371" name="Google Shape;371;p13"/>
          <p:cNvSpPr txBox="1"/>
          <p:nvPr/>
        </p:nvSpPr>
        <p:spPr>
          <a:xfrm>
            <a:off x="963413" y="2665385"/>
            <a:ext cx="4453781"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chemeClr val="dk1"/>
                </a:solidFill>
                <a:latin typeface="Calibri"/>
                <a:ea typeface="Calibri"/>
                <a:cs typeface="Calibri"/>
                <a:sym typeface="Calibri"/>
              </a:rPr>
              <a:t>Pelagisk fiskeri </a:t>
            </a:r>
            <a:r>
              <a:rPr b="0" i="0" lang="en-GB" sz="3600" u="none" cap="none" strike="noStrike">
                <a:solidFill>
                  <a:schemeClr val="dk1"/>
                </a:solidFill>
                <a:latin typeface="Calibri"/>
                <a:ea typeface="Calibri"/>
                <a:cs typeface="Calibri"/>
                <a:sym typeface="Calibri"/>
              </a:rPr>
              <a:t>foregår i de frie vandmasser, hvor man fisker efter stimefisk, som fx sild og makrel.</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14"/>
          <p:cNvSpPr txBox="1"/>
          <p:nvPr/>
        </p:nvSpPr>
        <p:spPr>
          <a:xfrm>
            <a:off x="6170900" y="885938"/>
            <a:ext cx="5182900" cy="551792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Calibri"/>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77" name="Google Shape;37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378" name="Google Shape;378;p14"/>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379" name="Google Shape;379;p14"/>
          <p:cNvSpPr txBox="1"/>
          <p:nvPr/>
        </p:nvSpPr>
        <p:spPr>
          <a:xfrm>
            <a:off x="963413" y="-62126"/>
            <a:ext cx="6709968" cy="265598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600"/>
              <a:buFont typeface="Calibri"/>
              <a:buNone/>
            </a:pPr>
            <a:r>
              <a:rPr b="1" i="0" lang="en-GB" sz="6600" u="none" cap="none" strike="noStrike">
                <a:solidFill>
                  <a:schemeClr val="dk1"/>
                </a:solidFill>
                <a:latin typeface="Calibri"/>
                <a:ea typeface="Calibri"/>
                <a:cs typeface="Calibri"/>
                <a:sym typeface="Calibri"/>
              </a:rPr>
              <a:t>Demersalt fiskeri</a:t>
            </a:r>
            <a:endParaRPr b="1" i="0" sz="6600" u="none" cap="none" strike="noStrike">
              <a:solidFill>
                <a:schemeClr val="dk1"/>
              </a:solidFill>
              <a:latin typeface="Calibri"/>
              <a:ea typeface="Calibri"/>
              <a:cs typeface="Calibri"/>
              <a:sym typeface="Calibri"/>
            </a:endParaRPr>
          </a:p>
        </p:txBody>
      </p:sp>
      <p:sp>
        <p:nvSpPr>
          <p:cNvPr id="380" name="Google Shape;380;p14"/>
          <p:cNvSpPr txBox="1"/>
          <p:nvPr/>
        </p:nvSpPr>
        <p:spPr>
          <a:xfrm>
            <a:off x="963413" y="2092969"/>
            <a:ext cx="4453781" cy="40318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chemeClr val="dk1"/>
                </a:solidFill>
                <a:latin typeface="Calibri"/>
                <a:ea typeface="Calibri"/>
                <a:cs typeface="Calibri"/>
                <a:sym typeface="Calibri"/>
              </a:rPr>
              <a:t>Demersalt fiskeri </a:t>
            </a:r>
            <a:r>
              <a:rPr b="0" i="0" lang="en-GB" sz="3200" u="none" cap="none" strike="noStrike">
                <a:solidFill>
                  <a:schemeClr val="dk1"/>
                </a:solidFill>
                <a:latin typeface="Calibri"/>
                <a:ea typeface="Calibri"/>
                <a:cs typeface="Calibri"/>
                <a:sym typeface="Calibri"/>
              </a:rPr>
              <a:t>foregår nær eller på havbunden, hvor man typisk fisker efter arter som torsk, rødspætte og jomfruhummer – for at nævne nogle populære eksempler. </a:t>
            </a:r>
            <a:endParaRPr b="0" i="0" sz="3200" u="none" cap="none" strike="noStrike">
              <a:solidFill>
                <a:schemeClr val="dk1"/>
              </a:solidFill>
              <a:latin typeface="Calibri"/>
              <a:ea typeface="Calibri"/>
              <a:cs typeface="Calibri"/>
              <a:sym typeface="Calibri"/>
            </a:endParaRPr>
          </a:p>
        </p:txBody>
      </p:sp>
      <p:pic>
        <p:nvPicPr>
          <p:cNvPr descr="Tejner.jpg" id="381" name="Google Shape;381;p14"/>
          <p:cNvPicPr preferRelativeResize="0"/>
          <p:nvPr/>
        </p:nvPicPr>
        <p:blipFill rotWithShape="1">
          <a:blip r:embed="rId4">
            <a:alphaModFix/>
          </a:blip>
          <a:srcRect b="0" l="0" r="0" t="0"/>
          <a:stretch/>
        </p:blipFill>
        <p:spPr>
          <a:xfrm>
            <a:off x="5974438" y="2092968"/>
            <a:ext cx="7008590" cy="33451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07" name="Google Shape;107;p3"/>
          <p:cNvSpPr/>
          <p:nvPr/>
        </p:nvSpPr>
        <p:spPr>
          <a:xfrm>
            <a:off x="0" y="-109603"/>
            <a:ext cx="12450870" cy="7077205"/>
          </a:xfrm>
          <a:prstGeom prst="rect">
            <a:avLst/>
          </a:prstGeom>
          <a:solidFill>
            <a:srgbClr val="E2F3F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highlight>
                <a:srgbClr val="FFFF00"/>
              </a:highlight>
              <a:latin typeface="Calibri"/>
              <a:ea typeface="Calibri"/>
              <a:cs typeface="Calibri"/>
              <a:sym typeface="Calibri"/>
            </a:endParaRPr>
          </a:p>
        </p:txBody>
      </p:sp>
      <p:pic>
        <p:nvPicPr>
          <p:cNvPr descr="A picture containing game&#10;&#10;Description automatically generated" id="108" name="Google Shape;108;p3"/>
          <p:cNvPicPr preferRelativeResize="0"/>
          <p:nvPr/>
        </p:nvPicPr>
        <p:blipFill rotWithShape="1">
          <a:blip r:embed="rId3">
            <a:alphaModFix/>
          </a:blip>
          <a:srcRect b="0" l="0" r="0" t="0"/>
          <a:stretch/>
        </p:blipFill>
        <p:spPr>
          <a:xfrm>
            <a:off x="3754174" y="1626625"/>
            <a:ext cx="8300200" cy="4729729"/>
          </a:xfrm>
          <a:prstGeom prst="rect">
            <a:avLst/>
          </a:prstGeom>
          <a:noFill/>
          <a:ln>
            <a:noFill/>
          </a:ln>
        </p:spPr>
      </p:pic>
      <p:sp>
        <p:nvSpPr>
          <p:cNvPr id="109" name="Google Shape;109;p3"/>
          <p:cNvSpPr txBox="1"/>
          <p:nvPr/>
        </p:nvSpPr>
        <p:spPr>
          <a:xfrm>
            <a:off x="465375" y="1190738"/>
            <a:ext cx="5791200" cy="1421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600"/>
              <a:buFont typeface="Calibri"/>
              <a:buNone/>
            </a:pPr>
            <a:r>
              <a:rPr b="1" i="0" lang="en-GB" sz="6600" u="none" cap="none" strike="noStrike">
                <a:solidFill>
                  <a:schemeClr val="dk1"/>
                </a:solidFill>
                <a:latin typeface="Calibri"/>
                <a:ea typeface="Calibri"/>
                <a:cs typeface="Calibri"/>
                <a:sym typeface="Calibri"/>
              </a:rPr>
              <a:t>Bæredygtighed</a:t>
            </a:r>
            <a:br>
              <a:rPr b="1" i="0" lang="en-GB" sz="6600" u="none" cap="none" strike="noStrike">
                <a:solidFill>
                  <a:schemeClr val="dk1"/>
                </a:solidFill>
                <a:latin typeface="Calibri"/>
                <a:ea typeface="Calibri"/>
                <a:cs typeface="Calibri"/>
                <a:sym typeface="Calibri"/>
              </a:rPr>
            </a:br>
            <a:r>
              <a:rPr b="1" i="0" lang="en-GB" sz="6600" u="none" cap="none" strike="noStrike">
                <a:solidFill>
                  <a:schemeClr val="dk1"/>
                </a:solidFill>
                <a:latin typeface="Calibri"/>
                <a:ea typeface="Calibri"/>
                <a:cs typeface="Calibri"/>
                <a:sym typeface="Calibri"/>
              </a:rPr>
              <a:t>- hvad går det ud på?</a:t>
            </a:r>
            <a:endParaRPr b="1" i="0" sz="6600" u="none" cap="none" strike="noStrike">
              <a:solidFill>
                <a:schemeClr val="dk1"/>
              </a:solidFill>
              <a:latin typeface="Calibri"/>
              <a:ea typeface="Calibri"/>
              <a:cs typeface="Calibri"/>
              <a:sym typeface="Calibri"/>
            </a:endParaRPr>
          </a:p>
        </p:txBody>
      </p:sp>
      <p:pic>
        <p:nvPicPr>
          <p:cNvPr id="110" name="Google Shape;110;p3"/>
          <p:cNvPicPr preferRelativeResize="0"/>
          <p:nvPr/>
        </p:nvPicPr>
        <p:blipFill rotWithShape="1">
          <a:blip r:embed="rId4">
            <a:alphaModFix/>
          </a:blip>
          <a:srcRect b="0" l="0" r="0" t="0"/>
          <a:stretch/>
        </p:blipFill>
        <p:spPr>
          <a:xfrm>
            <a:off x="9278839" y="345362"/>
            <a:ext cx="2053899" cy="177271"/>
          </a:xfrm>
          <a:prstGeom prst="rect">
            <a:avLst/>
          </a:prstGeom>
          <a:noFill/>
          <a:ln>
            <a:noFill/>
          </a:ln>
        </p:spPr>
      </p:pic>
      <p:sp>
        <p:nvSpPr>
          <p:cNvPr id="111" name="Google Shape;111;p3"/>
          <p:cNvSpPr txBox="1"/>
          <p:nvPr/>
        </p:nvSpPr>
        <p:spPr>
          <a:xfrm>
            <a:off x="673800" y="3644900"/>
            <a:ext cx="43137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Bæredygtighed illustreres ofte som modellen til højre.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Pointen er, at bæredygtighed er en balance mellem tre indbyrdes afhængige elementer, det vil sige en balance mellem det miljømæssige, det sociale og det økonomiske.</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5"/>
          <p:cNvSpPr/>
          <p:nvPr/>
        </p:nvSpPr>
        <p:spPr>
          <a:xfrm>
            <a:off x="-129435" y="-109603"/>
            <a:ext cx="12450870" cy="7077205"/>
          </a:xfrm>
          <a:prstGeom prst="rect">
            <a:avLst/>
          </a:prstGeom>
          <a:solidFill>
            <a:srgbClr val="E2F3F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7" name="Google Shape;387;p15"/>
          <p:cNvSpPr txBox="1"/>
          <p:nvPr/>
        </p:nvSpPr>
        <p:spPr>
          <a:xfrm>
            <a:off x="6170900" y="885938"/>
            <a:ext cx="5182900" cy="551792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Calibri"/>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88" name="Google Shape;38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389" name="Google Shape;389;p15"/>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390" name="Google Shape;390;p15"/>
          <p:cNvSpPr txBox="1"/>
          <p:nvPr/>
        </p:nvSpPr>
        <p:spPr>
          <a:xfrm>
            <a:off x="963413" y="885938"/>
            <a:ext cx="5672541" cy="551792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600"/>
              <a:buFont typeface="Calibri"/>
              <a:buNone/>
            </a:pPr>
            <a:r>
              <a:rPr b="1" i="0" lang="en-GB" sz="6600" u="none" cap="none" strike="noStrike">
                <a:solidFill>
                  <a:schemeClr val="dk1"/>
                </a:solidFill>
                <a:latin typeface="Calibri"/>
                <a:ea typeface="Calibri"/>
                <a:cs typeface="Calibri"/>
                <a:sym typeface="Calibri"/>
              </a:rPr>
              <a:t>Passive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6600"/>
              <a:buFont typeface="Calibri"/>
              <a:buNone/>
            </a:pPr>
            <a:r>
              <a:rPr b="1" i="1" lang="en-GB" sz="6600" u="none" cap="none" strike="noStrike">
                <a:solidFill>
                  <a:schemeClr val="dk1"/>
                </a:solidFill>
                <a:latin typeface="Calibri"/>
                <a:ea typeface="Calibri"/>
                <a:cs typeface="Calibri"/>
                <a:sym typeface="Calibri"/>
              </a:rPr>
              <a:t>versus</a:t>
            </a:r>
            <a:r>
              <a:rPr b="1" i="0" lang="en-GB" sz="6600" u="none" cap="none" strike="noStrike">
                <a:solidFill>
                  <a:schemeClr val="dk1"/>
                </a:solidFill>
                <a:latin typeface="Calibri"/>
                <a:ea typeface="Calibri"/>
                <a:cs typeface="Calibri"/>
                <a:sym typeface="Calibri"/>
              </a:rPr>
              <a:t> </a:t>
            </a:r>
            <a:br>
              <a:rPr b="1" i="0" lang="en-GB" sz="6600" u="none" cap="none" strike="noStrike">
                <a:solidFill>
                  <a:schemeClr val="dk1"/>
                </a:solidFill>
                <a:latin typeface="Calibri"/>
                <a:ea typeface="Calibri"/>
                <a:cs typeface="Calibri"/>
                <a:sym typeface="Calibri"/>
              </a:rPr>
            </a:br>
            <a:r>
              <a:rPr b="1" i="0" lang="en-GB" sz="6600" u="none" cap="none" strike="noStrike">
                <a:solidFill>
                  <a:schemeClr val="dk1"/>
                </a:solidFill>
                <a:latin typeface="Calibri"/>
                <a:ea typeface="Calibri"/>
                <a:cs typeface="Calibri"/>
                <a:sym typeface="Calibri"/>
              </a:rPr>
              <a:t>aktive redskaber</a:t>
            </a:r>
            <a:endParaRPr b="1" i="0" sz="6600" u="none" cap="none" strike="noStrike">
              <a:solidFill>
                <a:schemeClr val="dk1"/>
              </a:solidFill>
              <a:latin typeface="Calibri"/>
              <a:ea typeface="Calibri"/>
              <a:cs typeface="Calibri"/>
              <a:sym typeface="Calibri"/>
            </a:endParaRPr>
          </a:p>
        </p:txBody>
      </p:sp>
      <p:sp>
        <p:nvSpPr>
          <p:cNvPr id="391" name="Google Shape;391;p15"/>
          <p:cNvSpPr txBox="1"/>
          <p:nvPr/>
        </p:nvSpPr>
        <p:spPr>
          <a:xfrm>
            <a:off x="6170900" y="2062204"/>
            <a:ext cx="5491207"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De passive redskaber</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De passive redskaber bruges ved at placere redskabet i vandet og lokke fisk til, enten ved hjælp af madding eller ved at placere redskabet, så fisken kommer ind i redskabet.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De aktive redskaber</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De aktive redskaber trækkes rundt i vandet (for det demersale fiskeris vedkommende på havbunden), for at fange fisk. Typiske eksempler på aktive redskaber i en dansk kontekst er not, trawl og snurrevod.</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1" lang="en-GB" sz="1800" u="none" cap="none" strike="noStrike">
                <a:solidFill>
                  <a:srgbClr val="000000"/>
                </a:solidFill>
                <a:latin typeface="Calibri"/>
                <a:ea typeface="Calibri"/>
                <a:cs typeface="Calibri"/>
                <a:sym typeface="Calibri"/>
              </a:rPr>
              <a:t>En tommelfingerregel er, at passive redskaber generelt er mere skånsomme end de aktive.</a:t>
            </a:r>
            <a:endParaRPr b="0" i="1"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397" name="Google Shape;397;p16"/>
          <p:cNvSpPr txBox="1"/>
          <p:nvPr/>
        </p:nvSpPr>
        <p:spPr>
          <a:xfrm>
            <a:off x="838204" y="-133678"/>
            <a:ext cx="10054777" cy="265598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600"/>
              <a:buFont typeface="Calibri"/>
              <a:buNone/>
            </a:pPr>
            <a:r>
              <a:rPr b="1" i="0" lang="en-GB" sz="6600" u="none" cap="none" strike="noStrike">
                <a:solidFill>
                  <a:schemeClr val="dk1"/>
                </a:solidFill>
                <a:latin typeface="Calibri"/>
                <a:ea typeface="Calibri"/>
                <a:cs typeface="Calibri"/>
                <a:sym typeface="Calibri"/>
              </a:rPr>
              <a:t>Passive redskaber</a:t>
            </a:r>
            <a:endParaRPr b="1" i="0" sz="6600" u="none" cap="none" strike="noStrike">
              <a:solidFill>
                <a:schemeClr val="dk1"/>
              </a:solidFill>
              <a:latin typeface="Calibri"/>
              <a:ea typeface="Calibri"/>
              <a:cs typeface="Calibri"/>
              <a:sym typeface="Calibri"/>
            </a:endParaRPr>
          </a:p>
        </p:txBody>
      </p:sp>
      <p:pic>
        <p:nvPicPr>
          <p:cNvPr descr="Ruse.jpg" id="398" name="Google Shape;398;p16"/>
          <p:cNvPicPr preferRelativeResize="0"/>
          <p:nvPr/>
        </p:nvPicPr>
        <p:blipFill rotWithShape="1">
          <a:blip r:embed="rId3">
            <a:alphaModFix/>
          </a:blip>
          <a:srcRect b="0" l="0" r="0" t="0"/>
          <a:stretch/>
        </p:blipFill>
        <p:spPr>
          <a:xfrm>
            <a:off x="601894" y="5039047"/>
            <a:ext cx="4728334" cy="1009200"/>
          </a:xfrm>
          <a:prstGeom prst="rect">
            <a:avLst/>
          </a:prstGeom>
          <a:noFill/>
          <a:ln>
            <a:noFill/>
          </a:ln>
        </p:spPr>
      </p:pic>
      <p:pic>
        <p:nvPicPr>
          <p:cNvPr descr="Tejner.jpg" id="399" name="Google Shape;399;p16"/>
          <p:cNvPicPr preferRelativeResize="0"/>
          <p:nvPr/>
        </p:nvPicPr>
        <p:blipFill rotWithShape="1">
          <a:blip r:embed="rId4">
            <a:alphaModFix/>
          </a:blip>
          <a:srcRect b="0" l="0" r="0" t="0"/>
          <a:stretch/>
        </p:blipFill>
        <p:spPr>
          <a:xfrm>
            <a:off x="838204" y="1648825"/>
            <a:ext cx="5019817" cy="2395911"/>
          </a:xfrm>
          <a:prstGeom prst="rect">
            <a:avLst/>
          </a:prstGeom>
          <a:noFill/>
          <a:ln>
            <a:noFill/>
          </a:ln>
        </p:spPr>
      </p:pic>
      <p:pic>
        <p:nvPicPr>
          <p:cNvPr descr="Toggegarn.jpg" id="400" name="Google Shape;400;p16"/>
          <p:cNvPicPr preferRelativeResize="0"/>
          <p:nvPr/>
        </p:nvPicPr>
        <p:blipFill rotWithShape="1">
          <a:blip r:embed="rId5">
            <a:alphaModFix/>
          </a:blip>
          <a:srcRect b="0" l="0" r="0" t="0"/>
          <a:stretch/>
        </p:blipFill>
        <p:spPr>
          <a:xfrm>
            <a:off x="7832486" y="357080"/>
            <a:ext cx="3521314" cy="2165225"/>
          </a:xfrm>
          <a:prstGeom prst="rect">
            <a:avLst/>
          </a:prstGeom>
          <a:noFill/>
          <a:ln>
            <a:noFill/>
          </a:ln>
        </p:spPr>
      </p:pic>
      <p:sp>
        <p:nvSpPr>
          <p:cNvPr id="401" name="Google Shape;401;p16"/>
          <p:cNvSpPr txBox="1"/>
          <p:nvPr/>
        </p:nvSpPr>
        <p:spPr>
          <a:xfrm>
            <a:off x="7617842" y="2623828"/>
            <a:ext cx="352131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Toggegarn</a:t>
            </a:r>
            <a:endParaRPr b="1" i="0" sz="1800" u="none" cap="none" strike="noStrike">
              <a:solidFill>
                <a:schemeClr val="dk1"/>
              </a:solidFill>
              <a:latin typeface="Calibri"/>
              <a:ea typeface="Calibri"/>
              <a:cs typeface="Calibri"/>
              <a:sym typeface="Calibri"/>
            </a:endParaRPr>
          </a:p>
        </p:txBody>
      </p:sp>
      <p:sp>
        <p:nvSpPr>
          <p:cNvPr id="402" name="Google Shape;402;p16"/>
          <p:cNvSpPr txBox="1"/>
          <p:nvPr/>
        </p:nvSpPr>
        <p:spPr>
          <a:xfrm>
            <a:off x="916863" y="4113474"/>
            <a:ext cx="352131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Tejner</a:t>
            </a:r>
            <a:endParaRPr b="1" i="0" sz="1800" u="none" cap="none" strike="noStrike">
              <a:solidFill>
                <a:schemeClr val="dk1"/>
              </a:solidFill>
              <a:latin typeface="Calibri"/>
              <a:ea typeface="Calibri"/>
              <a:cs typeface="Calibri"/>
              <a:sym typeface="Calibri"/>
            </a:endParaRPr>
          </a:p>
        </p:txBody>
      </p:sp>
      <p:sp>
        <p:nvSpPr>
          <p:cNvPr id="403" name="Google Shape;403;p16"/>
          <p:cNvSpPr txBox="1"/>
          <p:nvPr/>
        </p:nvSpPr>
        <p:spPr>
          <a:xfrm>
            <a:off x="916863" y="6212738"/>
            <a:ext cx="352131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Ruse</a:t>
            </a:r>
            <a:endParaRPr b="1" i="0" sz="1800" u="none" cap="none" strike="noStrike">
              <a:solidFill>
                <a:schemeClr val="dk1"/>
              </a:solidFill>
              <a:latin typeface="Calibri"/>
              <a:ea typeface="Calibri"/>
              <a:cs typeface="Calibri"/>
              <a:sym typeface="Calibri"/>
            </a:endParaRPr>
          </a:p>
        </p:txBody>
      </p:sp>
      <p:sp>
        <p:nvSpPr>
          <p:cNvPr id="404" name="Google Shape;404;p16"/>
          <p:cNvSpPr txBox="1"/>
          <p:nvPr/>
        </p:nvSpPr>
        <p:spPr>
          <a:xfrm>
            <a:off x="7371667" y="6221151"/>
            <a:ext cx="352131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Bundgarn</a:t>
            </a:r>
            <a:endParaRPr b="1" i="0" sz="1800" u="none" cap="none" strike="noStrike">
              <a:solidFill>
                <a:schemeClr val="dk1"/>
              </a:solidFill>
              <a:latin typeface="Calibri"/>
              <a:ea typeface="Calibri"/>
              <a:cs typeface="Calibri"/>
              <a:sym typeface="Calibri"/>
            </a:endParaRPr>
          </a:p>
        </p:txBody>
      </p:sp>
      <p:pic>
        <p:nvPicPr>
          <p:cNvPr id="405" name="Google Shape;405;p16"/>
          <p:cNvPicPr preferRelativeResize="0"/>
          <p:nvPr/>
        </p:nvPicPr>
        <p:blipFill rotWithShape="1">
          <a:blip r:embed="rId6">
            <a:alphaModFix/>
          </a:blip>
          <a:srcRect b="0" l="0" r="0" t="0"/>
          <a:stretch/>
        </p:blipFill>
        <p:spPr>
          <a:xfrm>
            <a:off x="6010421" y="3145560"/>
            <a:ext cx="5853348" cy="292319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411" name="Google Shape;411;p17"/>
          <p:cNvSpPr txBox="1"/>
          <p:nvPr/>
        </p:nvSpPr>
        <p:spPr>
          <a:xfrm>
            <a:off x="838204" y="-133678"/>
            <a:ext cx="10054777" cy="265598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600"/>
              <a:buFont typeface="Calibri"/>
              <a:buNone/>
            </a:pPr>
            <a:r>
              <a:rPr b="1" i="0" lang="en-GB" sz="6600" u="none" cap="none" strike="noStrike">
                <a:solidFill>
                  <a:schemeClr val="dk1"/>
                </a:solidFill>
                <a:latin typeface="Calibri"/>
                <a:ea typeface="Calibri"/>
                <a:cs typeface="Calibri"/>
                <a:sym typeface="Calibri"/>
              </a:rPr>
              <a:t>Aktive redskaber</a:t>
            </a:r>
            <a:endParaRPr b="1" i="0" sz="6600" u="none" cap="none" strike="noStrike">
              <a:solidFill>
                <a:schemeClr val="dk1"/>
              </a:solidFill>
              <a:latin typeface="Calibri"/>
              <a:ea typeface="Calibri"/>
              <a:cs typeface="Calibri"/>
              <a:sym typeface="Calibri"/>
            </a:endParaRPr>
          </a:p>
        </p:txBody>
      </p:sp>
      <p:pic>
        <p:nvPicPr>
          <p:cNvPr descr="Pelagisk Trawl.jpg" id="412" name="Google Shape;412;p17"/>
          <p:cNvPicPr preferRelativeResize="0"/>
          <p:nvPr/>
        </p:nvPicPr>
        <p:blipFill rotWithShape="1">
          <a:blip r:embed="rId3">
            <a:alphaModFix/>
          </a:blip>
          <a:srcRect b="0" l="0" r="0" t="0"/>
          <a:stretch/>
        </p:blipFill>
        <p:spPr>
          <a:xfrm>
            <a:off x="658972" y="2855635"/>
            <a:ext cx="5440382" cy="3096635"/>
          </a:xfrm>
          <a:prstGeom prst="rect">
            <a:avLst/>
          </a:prstGeom>
          <a:noFill/>
          <a:ln>
            <a:noFill/>
          </a:ln>
        </p:spPr>
      </p:pic>
      <p:sp>
        <p:nvSpPr>
          <p:cNvPr id="413" name="Google Shape;413;p17"/>
          <p:cNvSpPr txBox="1"/>
          <p:nvPr/>
        </p:nvSpPr>
        <p:spPr>
          <a:xfrm>
            <a:off x="7352067" y="6178831"/>
            <a:ext cx="35214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Snurpenot</a:t>
            </a:r>
            <a:endParaRPr b="1" i="0" sz="1800" u="none" cap="none" strike="noStrike">
              <a:solidFill>
                <a:schemeClr val="dk1"/>
              </a:solidFill>
              <a:latin typeface="Calibri"/>
              <a:ea typeface="Calibri"/>
              <a:cs typeface="Calibri"/>
              <a:sym typeface="Calibri"/>
            </a:endParaRPr>
          </a:p>
        </p:txBody>
      </p:sp>
      <p:sp>
        <p:nvSpPr>
          <p:cNvPr id="414" name="Google Shape;414;p17"/>
          <p:cNvSpPr txBox="1"/>
          <p:nvPr/>
        </p:nvSpPr>
        <p:spPr>
          <a:xfrm>
            <a:off x="838204" y="6064356"/>
            <a:ext cx="352131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Pelagisk trawl</a:t>
            </a:r>
            <a:endParaRPr b="1" i="0" sz="1800" u="none" cap="none" strike="noStrike">
              <a:solidFill>
                <a:schemeClr val="dk1"/>
              </a:solidFill>
              <a:latin typeface="Calibri"/>
              <a:ea typeface="Calibri"/>
              <a:cs typeface="Calibri"/>
              <a:sym typeface="Calibri"/>
            </a:endParaRPr>
          </a:p>
        </p:txBody>
      </p:sp>
      <p:pic>
        <p:nvPicPr>
          <p:cNvPr id="415" name="Google Shape;415;p17"/>
          <p:cNvPicPr preferRelativeResize="0"/>
          <p:nvPr/>
        </p:nvPicPr>
        <p:blipFill rotWithShape="1">
          <a:blip r:embed="rId4">
            <a:alphaModFix/>
          </a:blip>
          <a:srcRect b="11469" l="7335" r="3521" t="14477"/>
          <a:stretch/>
        </p:blipFill>
        <p:spPr>
          <a:xfrm>
            <a:off x="7405800" y="-56975"/>
            <a:ext cx="3871149" cy="3215875"/>
          </a:xfrm>
          <a:prstGeom prst="rect">
            <a:avLst/>
          </a:prstGeom>
          <a:noFill/>
          <a:ln>
            <a:noFill/>
          </a:ln>
        </p:spPr>
      </p:pic>
      <p:pic>
        <p:nvPicPr>
          <p:cNvPr id="416" name="Google Shape;416;p17"/>
          <p:cNvPicPr preferRelativeResize="0"/>
          <p:nvPr/>
        </p:nvPicPr>
        <p:blipFill rotWithShape="1">
          <a:blip r:embed="rId5">
            <a:alphaModFix/>
          </a:blip>
          <a:srcRect b="0" l="0" r="0" t="0"/>
          <a:stretch/>
        </p:blipFill>
        <p:spPr>
          <a:xfrm>
            <a:off x="7345700" y="2972538"/>
            <a:ext cx="3991349" cy="2991874"/>
          </a:xfrm>
          <a:prstGeom prst="rect">
            <a:avLst/>
          </a:prstGeom>
          <a:noFill/>
          <a:ln>
            <a:noFill/>
          </a:ln>
        </p:spPr>
      </p:pic>
      <p:sp>
        <p:nvSpPr>
          <p:cNvPr id="417" name="Google Shape;417;p17"/>
          <p:cNvSpPr txBox="1"/>
          <p:nvPr/>
        </p:nvSpPr>
        <p:spPr>
          <a:xfrm>
            <a:off x="10355799" y="632625"/>
            <a:ext cx="29607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Snurrevod</a:t>
            </a:r>
            <a:endParaRPr b="1" i="0" sz="18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F3FD"/>
        </a:solidFill>
      </p:bgPr>
    </p:bg>
    <p:spTree>
      <p:nvGrpSpPr>
        <p:cNvPr id="421" name="Shape 421"/>
        <p:cNvGrpSpPr/>
        <p:nvPr/>
      </p:nvGrpSpPr>
      <p:grpSpPr>
        <a:xfrm>
          <a:off x="0" y="0"/>
          <a:ext cx="0" cy="0"/>
          <a:chOff x="0" y="0"/>
          <a:chExt cx="0" cy="0"/>
        </a:xfrm>
      </p:grpSpPr>
      <p:sp>
        <p:nvSpPr>
          <p:cNvPr id="422" name="Google Shape;422;p18"/>
          <p:cNvSpPr txBox="1"/>
          <p:nvPr>
            <p:ph idx="1" type="body"/>
          </p:nvPr>
        </p:nvSpPr>
        <p:spPr>
          <a:xfrm>
            <a:off x="838200" y="2058169"/>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latin typeface="Arial"/>
                <a:ea typeface="Arial"/>
                <a:cs typeface="Arial"/>
                <a:sym typeface="Arial"/>
              </a:rPr>
              <a:t>”</a:t>
            </a:r>
            <a:r>
              <a:rPr i="1" lang="en-GB">
                <a:latin typeface="Arial"/>
                <a:ea typeface="Arial"/>
                <a:cs typeface="Arial"/>
                <a:sym typeface="Arial"/>
              </a:rPr>
              <a:t>De forskellige fiskeriers miljøpåvirkning afhænger af, hvilke redskaber man bruger, og af hvordan og hvor hyppigt og i hvilket område, der fiskes. Fiskeri med bundslæbende redskaber påvirker for eksempel havbundens fysiske struktur, bundfaunaen og bundvegetationen, mens fiskeri med passive redskaber (garn, ruser, tejner) kan medføre utilsigtede bifangster af havfugle og havpattedyr. Effekterne vil være størst i områder med stor fiskeriintensitet og kan manifestere sig på både kort og lang sigt.</a:t>
            </a:r>
            <a:r>
              <a:rPr lang="en-GB">
                <a:latin typeface="Arial"/>
                <a:ea typeface="Arial"/>
                <a:cs typeface="Arial"/>
                <a:sym typeface="Arial"/>
              </a:rPr>
              <a:t>”</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1300"/>
              <a:buNone/>
            </a:pPr>
            <a:r>
              <a:rPr lang="en-GB" sz="1300">
                <a:latin typeface="Arial"/>
                <a:ea typeface="Arial"/>
                <a:cs typeface="Arial"/>
                <a:sym typeface="Arial"/>
              </a:rPr>
              <a:t>Kilde: Gislason, H., Dalskov, J, Dinesen, G.E., Egekvist, J., Eigaard, O., Jepsen, N., Larsen, F., Poulsen, L.K., Sørensen, T. K. &amp; Hoffmann, E. (2014). Miljøskånsomhed og økologisk bæredygtighed i dansk fiskeri. DTU Aqua-rapport nr. 279-2014. Institut for Akvatiske Ressourcer, Danmarks Tekniske Universitet</a:t>
            </a:r>
            <a:endParaRPr sz="1300">
              <a:latin typeface="Arial"/>
              <a:ea typeface="Arial"/>
              <a:cs typeface="Arial"/>
              <a:sym typeface="Arial"/>
            </a:endParaRPr>
          </a:p>
        </p:txBody>
      </p:sp>
      <p:sp>
        <p:nvSpPr>
          <p:cNvPr id="423" name="Google Shape;42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424" name="Google Shape;424;p18"/>
          <p:cNvSpPr txBox="1"/>
          <p:nvPr/>
        </p:nvSpPr>
        <p:spPr>
          <a:xfrm>
            <a:off x="838200" y="-62126"/>
            <a:ext cx="10877567" cy="265598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800"/>
              <a:buFont typeface="Calibri"/>
              <a:buNone/>
            </a:pPr>
            <a:r>
              <a:rPr b="1" i="0" lang="en-GB" sz="4800" u="none" cap="none" strike="noStrike">
                <a:solidFill>
                  <a:schemeClr val="dk1"/>
                </a:solidFill>
                <a:latin typeface="Calibri"/>
                <a:ea typeface="Calibri"/>
                <a:cs typeface="Calibri"/>
                <a:sym typeface="Calibri"/>
              </a:rPr>
              <a:t>Hvordan påvirker redskaberne miljøet?</a:t>
            </a:r>
            <a:endParaRPr b="0" i="0" sz="1400" u="none" cap="none" strike="noStrike">
              <a:solidFill>
                <a:srgbClr val="000000"/>
              </a:solidFill>
              <a:latin typeface="Arial"/>
              <a:ea typeface="Arial"/>
              <a:cs typeface="Arial"/>
              <a:sym typeface="Arial"/>
            </a:endParaRPr>
          </a:p>
        </p:txBody>
      </p:sp>
      <p:pic>
        <p:nvPicPr>
          <p:cNvPr id="425" name="Google Shape;425;p18"/>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g939628f069_1_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GB"/>
              <a:t>Demersalt trawl - fokus på et aktivt redskab</a:t>
            </a:r>
            <a:r>
              <a:rPr lang="en-GB"/>
              <a:t> </a:t>
            </a:r>
            <a:endParaRPr/>
          </a:p>
        </p:txBody>
      </p:sp>
      <p:sp>
        <p:nvSpPr>
          <p:cNvPr id="432" name="Google Shape;432;g939628f069_1_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lang="en-GB" sz="1900">
                <a:solidFill>
                  <a:srgbClr val="2D2829"/>
                </a:solidFill>
                <a:latin typeface="Arial"/>
                <a:ea typeface="Arial"/>
                <a:cs typeface="Arial"/>
                <a:sym typeface="Arial"/>
              </a:rPr>
              <a:t>Demersalt trawl er det dominerende udstyr i dansk fiskeri. Når demersalt trawl anvendes, så er det hovedsageligt for at sikre en stor fangstvolumen. Det er ikke trawl-fartøjer, der er flest af i Danmark, men fartøjerne er generelt større.</a:t>
            </a:r>
            <a:endParaRPr sz="1900">
              <a:solidFill>
                <a:srgbClr val="2D2829"/>
              </a:solidFill>
              <a:latin typeface="Arial"/>
              <a:ea typeface="Arial"/>
              <a:cs typeface="Arial"/>
              <a:sym typeface="Arial"/>
            </a:endParaRPr>
          </a:p>
          <a:p>
            <a:pPr indent="0" lvl="0" marL="0" rtl="0" algn="l">
              <a:lnSpc>
                <a:spcPct val="115000"/>
              </a:lnSpc>
              <a:spcBef>
                <a:spcPts val="0"/>
              </a:spcBef>
              <a:spcAft>
                <a:spcPts val="0"/>
              </a:spcAft>
              <a:buSzPts val="1800"/>
              <a:buNone/>
            </a:pPr>
            <a:r>
              <a:t/>
            </a:r>
            <a:endParaRPr b="1" sz="1900">
              <a:solidFill>
                <a:srgbClr val="2D2829"/>
              </a:solidFill>
              <a:latin typeface="Arial"/>
              <a:ea typeface="Arial"/>
              <a:cs typeface="Arial"/>
              <a:sym typeface="Arial"/>
            </a:endParaRPr>
          </a:p>
          <a:p>
            <a:pPr indent="0" lvl="0" marL="0" rtl="0" algn="l">
              <a:lnSpc>
                <a:spcPct val="115000"/>
              </a:lnSpc>
              <a:spcBef>
                <a:spcPts val="0"/>
              </a:spcBef>
              <a:spcAft>
                <a:spcPts val="0"/>
              </a:spcAft>
              <a:buSzPts val="1800"/>
              <a:buNone/>
            </a:pPr>
            <a:r>
              <a:rPr b="1" lang="en-GB" sz="1900">
                <a:solidFill>
                  <a:srgbClr val="2D2829"/>
                </a:solidFill>
                <a:latin typeface="Arial"/>
                <a:ea typeface="Arial"/>
                <a:cs typeface="Arial"/>
                <a:sym typeface="Arial"/>
              </a:rPr>
              <a:t>Hvad går demersalt trawl ud på?</a:t>
            </a:r>
            <a:endParaRPr b="1" sz="1900">
              <a:solidFill>
                <a:srgbClr val="2D2829"/>
              </a:solidFill>
              <a:latin typeface="Arial"/>
              <a:ea typeface="Arial"/>
              <a:cs typeface="Arial"/>
              <a:sym typeface="Arial"/>
            </a:endParaRPr>
          </a:p>
          <a:p>
            <a:pPr indent="0" lvl="0" marL="0" rtl="0" algn="l">
              <a:lnSpc>
                <a:spcPct val="115000"/>
              </a:lnSpc>
              <a:spcBef>
                <a:spcPts val="0"/>
              </a:spcBef>
              <a:spcAft>
                <a:spcPts val="0"/>
              </a:spcAft>
              <a:buSzPts val="1800"/>
              <a:buNone/>
            </a:pPr>
            <a:r>
              <a:rPr lang="en-GB" sz="1900">
                <a:solidFill>
                  <a:srgbClr val="2D2829"/>
                </a:solidFill>
                <a:latin typeface="Arial"/>
                <a:ea typeface="Arial"/>
                <a:cs typeface="Arial"/>
                <a:sym typeface="Arial"/>
              </a:rPr>
              <a:t>Simpelt beskrevet, så er trawl en netpose, der trækkes hen over havbunden for at indfange fisk. Trawlet indfanger det meste på sin vej, også de arter, man ikke ønsker at indfange. Det er en effektiv fiskeriform, men ikke en særlig selektiv fiskeriform (det vil sige ikke særligt god til at afgrænse, hvilken fangst der specifikt fiskes efter). </a:t>
            </a:r>
            <a:endParaRPr sz="1900">
              <a:solidFill>
                <a:srgbClr val="2D2829"/>
              </a:solidFill>
              <a:latin typeface="Arial"/>
              <a:ea typeface="Arial"/>
              <a:cs typeface="Arial"/>
              <a:sym typeface="Arial"/>
            </a:endParaRPr>
          </a:p>
          <a:p>
            <a:pPr indent="0" lvl="0" marL="0" rtl="0" algn="l">
              <a:lnSpc>
                <a:spcPct val="115000"/>
              </a:lnSpc>
              <a:spcBef>
                <a:spcPts val="0"/>
              </a:spcBef>
              <a:spcAft>
                <a:spcPts val="0"/>
              </a:spcAft>
              <a:buSzPts val="1800"/>
              <a:buNone/>
            </a:pPr>
            <a:r>
              <a:t/>
            </a:r>
            <a:endParaRPr sz="1800">
              <a:solidFill>
                <a:srgbClr val="2D2829"/>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200">
                <a:latin typeface="Arial"/>
                <a:ea typeface="Arial"/>
                <a:cs typeface="Arial"/>
                <a:sym typeface="Arial"/>
              </a:rPr>
              <a:t>Kilde: Hegland, Troels J. Autzen, Mathilde H., Smink, Carla K. og Bohnstedet, Hanne, 2019. Bæredygtighed og mærkningsordninger. Rapport 1A, Smag for bæredygtig fisk. </a:t>
            </a:r>
            <a:r>
              <a:rPr b="1" lang="en-GB" sz="1200">
                <a:latin typeface="Arial"/>
                <a:ea typeface="Arial"/>
                <a:cs typeface="Arial"/>
                <a:sym typeface="Arial"/>
              </a:rPr>
              <a:t>Institut for Planlægning, Aalborg Universitet.</a:t>
            </a:r>
            <a:endParaRPr sz="1800">
              <a:solidFill>
                <a:srgbClr val="2D2829"/>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sz="1800"/>
          </a:p>
        </p:txBody>
      </p:sp>
      <p:sp>
        <p:nvSpPr>
          <p:cNvPr id="433" name="Google Shape;433;g939628f069_1_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939628f069_1_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GB"/>
              <a:t>Garn - fokus på et passivt redskab </a:t>
            </a:r>
            <a:endParaRPr/>
          </a:p>
        </p:txBody>
      </p:sp>
      <p:sp>
        <p:nvSpPr>
          <p:cNvPr id="440" name="Google Shape;440;g939628f069_1_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lang="en-GB" sz="2000">
                <a:solidFill>
                  <a:srgbClr val="2D2829"/>
                </a:solidFill>
              </a:rPr>
              <a:t>I det danske demersale kystfiskeri med mindre fartøjer dominerer fiskeri med garn.</a:t>
            </a:r>
            <a:endParaRPr sz="2000">
              <a:solidFill>
                <a:srgbClr val="2D2829"/>
              </a:solidFill>
            </a:endParaRPr>
          </a:p>
          <a:p>
            <a:pPr indent="0" lvl="0" marL="0" rtl="0" algn="l">
              <a:lnSpc>
                <a:spcPct val="115000"/>
              </a:lnSpc>
              <a:spcBef>
                <a:spcPts val="0"/>
              </a:spcBef>
              <a:spcAft>
                <a:spcPts val="0"/>
              </a:spcAft>
              <a:buSzPts val="1800"/>
              <a:buNone/>
            </a:pPr>
            <a:r>
              <a:t/>
            </a:r>
            <a:endParaRPr sz="2000">
              <a:solidFill>
                <a:srgbClr val="2D2829"/>
              </a:solidFill>
            </a:endParaRPr>
          </a:p>
          <a:p>
            <a:pPr indent="0" lvl="0" marL="0" rtl="0" algn="l">
              <a:lnSpc>
                <a:spcPct val="115000"/>
              </a:lnSpc>
              <a:spcBef>
                <a:spcPts val="0"/>
              </a:spcBef>
              <a:spcAft>
                <a:spcPts val="0"/>
              </a:spcAft>
              <a:buSzPts val="1800"/>
              <a:buNone/>
            </a:pPr>
            <a:r>
              <a:rPr b="1" lang="en-GB" sz="2000">
                <a:solidFill>
                  <a:srgbClr val="2D2829"/>
                </a:solidFill>
              </a:rPr>
              <a:t>Hvad går fiskeri med garn ud på?</a:t>
            </a:r>
            <a:endParaRPr b="1" sz="2000">
              <a:solidFill>
                <a:srgbClr val="2D2829"/>
              </a:solidFill>
            </a:endParaRPr>
          </a:p>
          <a:p>
            <a:pPr indent="0" lvl="0" marL="0" rtl="0" algn="l">
              <a:lnSpc>
                <a:spcPct val="115000"/>
              </a:lnSpc>
              <a:spcBef>
                <a:spcPts val="0"/>
              </a:spcBef>
              <a:spcAft>
                <a:spcPts val="0"/>
              </a:spcAft>
              <a:buSzPts val="1800"/>
              <a:buNone/>
            </a:pPr>
            <a:r>
              <a:rPr lang="en-GB" sz="2000">
                <a:solidFill>
                  <a:srgbClr val="2D2829"/>
                </a:solidFill>
              </a:rPr>
              <a:t>Fiskeri med garn dominerer det danske demersale kystfiskeri med mindre fartøjer. </a:t>
            </a:r>
            <a:endParaRPr sz="2000">
              <a:solidFill>
                <a:srgbClr val="2D2829"/>
              </a:solidFill>
            </a:endParaRPr>
          </a:p>
          <a:p>
            <a:pPr indent="0" lvl="0" marL="0" rtl="0" algn="l">
              <a:lnSpc>
                <a:spcPct val="115000"/>
              </a:lnSpc>
              <a:spcBef>
                <a:spcPts val="0"/>
              </a:spcBef>
              <a:spcAft>
                <a:spcPts val="0"/>
              </a:spcAft>
              <a:buSzPts val="1800"/>
              <a:buNone/>
            </a:pPr>
            <a:r>
              <a:rPr lang="en-GB" sz="2000">
                <a:solidFill>
                  <a:srgbClr val="2D2829"/>
                </a:solidFill>
              </a:rPr>
              <a:t>Garnet er for fisken en usynlig mur af net, der placeres på havbunden, så fisken svømmer ind i garnet, vikler sig ind i garnet og fastholdes, indtil garnet hentes. </a:t>
            </a:r>
            <a:endParaRPr sz="2000">
              <a:solidFill>
                <a:srgbClr val="2D2829"/>
              </a:solidFill>
            </a:endParaRPr>
          </a:p>
          <a:p>
            <a:pPr indent="0" lvl="0" marL="0" rtl="0" algn="l">
              <a:lnSpc>
                <a:spcPct val="115000"/>
              </a:lnSpc>
              <a:spcBef>
                <a:spcPts val="0"/>
              </a:spcBef>
              <a:spcAft>
                <a:spcPts val="0"/>
              </a:spcAft>
              <a:buSzPts val="1800"/>
              <a:buNone/>
            </a:pPr>
            <a:r>
              <a:t/>
            </a:r>
            <a:endParaRPr sz="2000">
              <a:solidFill>
                <a:srgbClr val="2D2829"/>
              </a:solidFill>
            </a:endParaRPr>
          </a:p>
          <a:p>
            <a:pPr indent="0" lvl="0" marL="0" rtl="0" algn="l">
              <a:lnSpc>
                <a:spcPct val="115000"/>
              </a:lnSpc>
              <a:spcBef>
                <a:spcPts val="0"/>
              </a:spcBef>
              <a:spcAft>
                <a:spcPts val="0"/>
              </a:spcAft>
              <a:buSzPts val="1800"/>
              <a:buNone/>
            </a:pPr>
            <a:r>
              <a:rPr lang="en-GB" sz="2000">
                <a:solidFill>
                  <a:srgbClr val="2D2829"/>
                </a:solidFill>
              </a:rPr>
              <a:t>Ved fiskeri med garn er der tale om skånsom fiskeriform, men der kan være problemer med bifangst af havpattedyr og fugle. Garn er ikke blandt de mest selektive redskaber og fanger utilsigtede mængder af uønsket fisk og skaldyr, hvilket dog kan reguleres ved hjælp af fx garnets maskestørrelser. </a:t>
            </a:r>
            <a:endParaRPr sz="2000">
              <a:solidFill>
                <a:srgbClr val="2D2829"/>
              </a:solidFill>
            </a:endParaRPr>
          </a:p>
          <a:p>
            <a:pPr indent="0" lvl="0" marL="0" rtl="0" algn="l">
              <a:lnSpc>
                <a:spcPct val="115000"/>
              </a:lnSpc>
              <a:spcBef>
                <a:spcPts val="0"/>
              </a:spcBef>
              <a:spcAft>
                <a:spcPts val="0"/>
              </a:spcAft>
              <a:buSzPts val="1800"/>
              <a:buNone/>
            </a:pPr>
            <a:r>
              <a:t/>
            </a:r>
            <a:endParaRPr sz="2000">
              <a:solidFill>
                <a:srgbClr val="2D2829"/>
              </a:solidFill>
            </a:endParaRPr>
          </a:p>
          <a:p>
            <a:pPr indent="0" lvl="0" marL="0" rtl="0" algn="l">
              <a:lnSpc>
                <a:spcPct val="115000"/>
              </a:lnSpc>
              <a:spcBef>
                <a:spcPts val="0"/>
              </a:spcBef>
              <a:spcAft>
                <a:spcPts val="0"/>
              </a:spcAft>
              <a:buSzPts val="1800"/>
              <a:buNone/>
            </a:pPr>
            <a:r>
              <a:rPr lang="en-GB" sz="1400"/>
              <a:t>Kilde: Hegland, Troels J. Autzen, Mathilde H., Smink, Carla K. og Bohnstedet, Hanne, 2019. Bæredygtighed og mærkningsordninger. Rapport 1A, Smag for bæredygtig fisk. </a:t>
            </a:r>
            <a:r>
              <a:rPr b="1" lang="en-GB" sz="1400">
                <a:solidFill>
                  <a:srgbClr val="000000"/>
                </a:solidFill>
              </a:rPr>
              <a:t>Institut for Planlægning, Aalborg Universitet.</a:t>
            </a:r>
            <a:endParaRPr b="1" sz="1400">
              <a:solidFill>
                <a:srgbClr val="000000"/>
              </a:solidFill>
            </a:endParaRPr>
          </a:p>
          <a:p>
            <a:pPr indent="0" lvl="0" marL="0" rtl="0" algn="l">
              <a:lnSpc>
                <a:spcPct val="115000"/>
              </a:lnSpc>
              <a:spcBef>
                <a:spcPts val="0"/>
              </a:spcBef>
              <a:spcAft>
                <a:spcPts val="0"/>
              </a:spcAft>
              <a:buSzPts val="1800"/>
              <a:buNone/>
            </a:pPr>
            <a:r>
              <a:t/>
            </a:r>
            <a:endParaRPr sz="12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90000"/>
              </a:lnSpc>
              <a:spcBef>
                <a:spcPts val="1000"/>
              </a:spcBef>
              <a:spcAft>
                <a:spcPts val="0"/>
              </a:spcAft>
              <a:buSzPts val="1800"/>
              <a:buNone/>
            </a:pPr>
            <a:r>
              <a:t/>
            </a:r>
            <a:endParaRPr sz="1800"/>
          </a:p>
        </p:txBody>
      </p:sp>
      <p:sp>
        <p:nvSpPr>
          <p:cNvPr id="441" name="Google Shape;441;g939628f069_1_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939628f069_1_40"/>
          <p:cNvSpPr/>
          <p:nvPr/>
        </p:nvSpPr>
        <p:spPr>
          <a:xfrm>
            <a:off x="-129435" y="-109603"/>
            <a:ext cx="12450900" cy="7077300"/>
          </a:xfrm>
          <a:prstGeom prst="rect">
            <a:avLst/>
          </a:prstGeom>
          <a:solidFill>
            <a:srgbClr val="E1F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1F0E0"/>
              </a:solidFill>
              <a:highlight>
                <a:srgbClr val="FFFF00"/>
              </a:highlight>
              <a:latin typeface="Calibri"/>
              <a:ea typeface="Calibri"/>
              <a:cs typeface="Calibri"/>
              <a:sym typeface="Calibri"/>
            </a:endParaRPr>
          </a:p>
        </p:txBody>
      </p:sp>
      <p:sp>
        <p:nvSpPr>
          <p:cNvPr id="447" name="Google Shape;447;g939628f069_1_40"/>
          <p:cNvSpPr txBox="1"/>
          <p:nvPr/>
        </p:nvSpPr>
        <p:spPr>
          <a:xfrm>
            <a:off x="727075" y="885950"/>
            <a:ext cx="11063100" cy="551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2000"/>
              </a:spcBef>
              <a:spcAft>
                <a:spcPts val="0"/>
              </a:spcAft>
              <a:buClr>
                <a:schemeClr val="dk1"/>
              </a:buClr>
              <a:buSzPts val="1100"/>
              <a:buFont typeface="Arial"/>
              <a:buNone/>
            </a:pPr>
            <a:r>
              <a:rPr b="1" i="0" lang="en-GB" sz="6500" u="none" cap="none" strike="noStrike">
                <a:solidFill>
                  <a:srgbClr val="18605E"/>
                </a:solidFill>
                <a:latin typeface="Calibri"/>
                <a:ea typeface="Calibri"/>
                <a:cs typeface="Calibri"/>
                <a:sym typeface="Calibri"/>
              </a:rPr>
              <a:t>Fem udvalgte elementer af ‘bæredygtighed’ for </a:t>
            </a:r>
            <a:br>
              <a:rPr b="1" i="0" lang="en-GB" sz="6500" u="none" cap="none" strike="noStrike">
                <a:solidFill>
                  <a:srgbClr val="18605E"/>
                </a:solidFill>
                <a:latin typeface="Calibri"/>
                <a:ea typeface="Calibri"/>
                <a:cs typeface="Calibri"/>
                <a:sym typeface="Calibri"/>
              </a:rPr>
            </a:br>
            <a:r>
              <a:rPr b="1" i="0" lang="en-GB" sz="6500" u="none" cap="none" strike="noStrike">
                <a:solidFill>
                  <a:srgbClr val="18605E"/>
                </a:solidFill>
                <a:latin typeface="Calibri"/>
                <a:ea typeface="Calibri"/>
                <a:cs typeface="Calibri"/>
                <a:sym typeface="Calibri"/>
              </a:rPr>
              <a:t>madprofessionelle </a:t>
            </a:r>
            <a:endParaRPr b="1" i="0" sz="6500" u="none" cap="none" strike="noStrike">
              <a:solidFill>
                <a:srgbClr val="18605E"/>
              </a:solidFill>
              <a:latin typeface="Calibri"/>
              <a:ea typeface="Calibri"/>
              <a:cs typeface="Calibri"/>
              <a:sym typeface="Calibri"/>
            </a:endParaRPr>
          </a:p>
          <a:p>
            <a:pPr indent="0" lvl="0" marL="0" marR="0" rtl="0" algn="l">
              <a:lnSpc>
                <a:spcPct val="90000"/>
              </a:lnSpc>
              <a:spcBef>
                <a:spcPts val="800"/>
              </a:spcBef>
              <a:spcAft>
                <a:spcPts val="0"/>
              </a:spcAft>
              <a:buClr>
                <a:srgbClr val="18605E"/>
              </a:buClr>
              <a:buSzPts val="6500"/>
              <a:buFont typeface="Calibri"/>
              <a:buNone/>
            </a:pPr>
            <a:r>
              <a:t/>
            </a:r>
            <a:endParaRPr b="1" i="0" sz="6500" u="none" cap="none" strike="noStrike">
              <a:solidFill>
                <a:srgbClr val="18605E"/>
              </a:solidFill>
              <a:latin typeface="Calibri"/>
              <a:ea typeface="Calibri"/>
              <a:cs typeface="Calibri"/>
              <a:sym typeface="Calibri"/>
            </a:endParaRPr>
          </a:p>
        </p:txBody>
      </p:sp>
      <p:sp>
        <p:nvSpPr>
          <p:cNvPr id="448" name="Google Shape;448;g939628f069_1_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449" name="Google Shape;449;g939628f069_1_40"/>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450" name="Google Shape;450;g939628f069_1_40"/>
          <p:cNvSpPr txBox="1"/>
          <p:nvPr/>
        </p:nvSpPr>
        <p:spPr>
          <a:xfrm>
            <a:off x="6818700" y="1709575"/>
            <a:ext cx="4971600" cy="4440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t/>
            </a:r>
            <a:endParaRPr b="0" i="0" sz="2150" u="none" cap="none" strike="noStrike">
              <a:solidFill>
                <a:srgbClr val="18605E"/>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000"/>
              <a:buFont typeface="Arial"/>
              <a:buNone/>
            </a:pPr>
            <a:r>
              <a:t/>
            </a:r>
            <a:endParaRPr b="1" i="0" sz="2000" u="none" cap="none" strike="noStrike">
              <a:solidFill>
                <a:srgbClr val="3E6E7C"/>
              </a:solidFill>
              <a:latin typeface="Calibri"/>
              <a:ea typeface="Calibri"/>
              <a:cs typeface="Calibri"/>
              <a:sym typeface="Calibri"/>
            </a:endParaRPr>
          </a:p>
          <a:p>
            <a:pPr indent="0" lvl="0" marL="457200" marR="0" rtl="0" algn="l">
              <a:lnSpc>
                <a:spcPct val="115000"/>
              </a:lnSpc>
              <a:spcBef>
                <a:spcPts val="0"/>
              </a:spcBef>
              <a:spcAft>
                <a:spcPts val="0"/>
              </a:spcAft>
              <a:buClr>
                <a:srgbClr val="000000"/>
              </a:buClr>
              <a:buSzPts val="1800"/>
              <a:buFont typeface="Arial"/>
              <a:buNone/>
            </a:pPr>
            <a:r>
              <a:t/>
            </a:r>
            <a:endParaRPr b="1" i="0" sz="1800" u="none" cap="none" strike="noStrike">
              <a:solidFill>
                <a:srgbClr val="3E6E7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1"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GB" sz="1600" u="none" cap="none" strike="noStrike">
                <a:solidFill>
                  <a:schemeClr val="dk1"/>
                </a:solidFill>
                <a:latin typeface="Calibri"/>
                <a:ea typeface="Calibri"/>
                <a:cs typeface="Calibri"/>
                <a:sym typeface="Calibri"/>
              </a:rPr>
            </a:b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939628f069_1_50"/>
          <p:cNvSpPr/>
          <p:nvPr/>
        </p:nvSpPr>
        <p:spPr>
          <a:xfrm>
            <a:off x="-129435" y="-109603"/>
            <a:ext cx="12450900" cy="7077300"/>
          </a:xfrm>
          <a:prstGeom prst="rect">
            <a:avLst/>
          </a:prstGeom>
          <a:solidFill>
            <a:srgbClr val="E1F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1F0E0"/>
              </a:solidFill>
              <a:highlight>
                <a:srgbClr val="FFFF00"/>
              </a:highlight>
              <a:latin typeface="Calibri"/>
              <a:ea typeface="Calibri"/>
              <a:cs typeface="Calibri"/>
              <a:sym typeface="Calibri"/>
            </a:endParaRPr>
          </a:p>
        </p:txBody>
      </p:sp>
      <p:sp>
        <p:nvSpPr>
          <p:cNvPr id="456" name="Google Shape;456;g939628f069_1_50"/>
          <p:cNvSpPr txBox="1"/>
          <p:nvPr/>
        </p:nvSpPr>
        <p:spPr>
          <a:xfrm>
            <a:off x="304800" y="1343150"/>
            <a:ext cx="6081600" cy="4537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8605E"/>
              </a:buClr>
              <a:buSzPts val="6500"/>
              <a:buFont typeface="Calibri"/>
              <a:buNone/>
            </a:pPr>
            <a:r>
              <a:rPr b="1" i="0" lang="en-GB" sz="6500" u="none" cap="none" strike="noStrike">
                <a:solidFill>
                  <a:srgbClr val="18605E"/>
                </a:solidFill>
                <a:latin typeface="Calibri"/>
                <a:ea typeface="Calibri"/>
                <a:cs typeface="Calibri"/>
                <a:sym typeface="Calibri"/>
              </a:rPr>
              <a:t>Fem elementer, vi bør fokusere på i en mad-</a:t>
            </a:r>
            <a:br>
              <a:rPr b="1" i="0" lang="en-GB" sz="6500" u="none" cap="none" strike="noStrike">
                <a:solidFill>
                  <a:srgbClr val="18605E"/>
                </a:solidFill>
                <a:latin typeface="Calibri"/>
                <a:ea typeface="Calibri"/>
                <a:cs typeface="Calibri"/>
                <a:sym typeface="Calibri"/>
              </a:rPr>
            </a:br>
            <a:r>
              <a:rPr b="1" i="0" lang="en-GB" sz="6500" u="none" cap="none" strike="noStrike">
                <a:solidFill>
                  <a:srgbClr val="18605E"/>
                </a:solidFill>
                <a:latin typeface="Calibri"/>
                <a:ea typeface="Calibri"/>
                <a:cs typeface="Calibri"/>
                <a:sym typeface="Calibri"/>
              </a:rPr>
              <a:t>professionel kontekst</a:t>
            </a:r>
            <a:endParaRPr b="0" i="0" sz="6500" u="none" cap="none" strike="noStrike">
              <a:solidFill>
                <a:srgbClr val="18605E"/>
              </a:solidFill>
              <a:latin typeface="Calibri"/>
              <a:ea typeface="Calibri"/>
              <a:cs typeface="Calibri"/>
              <a:sym typeface="Calibri"/>
            </a:endParaRPr>
          </a:p>
        </p:txBody>
      </p:sp>
      <p:sp>
        <p:nvSpPr>
          <p:cNvPr id="457" name="Google Shape;457;g939628f069_1_50"/>
          <p:cNvSpPr txBox="1"/>
          <p:nvPr/>
        </p:nvSpPr>
        <p:spPr>
          <a:xfrm>
            <a:off x="6558029" y="1343159"/>
            <a:ext cx="5402100" cy="3724200"/>
          </a:xfrm>
          <a:prstGeom prst="rect">
            <a:avLst/>
          </a:prstGeom>
          <a:noFill/>
          <a:ln>
            <a:noFill/>
          </a:ln>
        </p:spPr>
        <p:txBody>
          <a:bodyPr anchorCtr="0" anchor="t" bIns="45700" lIns="91425" spcFirstLastPara="1" rIns="91425" wrap="square" tIns="45700">
            <a:noAutofit/>
          </a:bodyPr>
          <a:lstStyle/>
          <a:p>
            <a:pPr indent="-393700" lvl="0" marL="457200" marR="0" rtl="0" algn="l">
              <a:lnSpc>
                <a:spcPct val="100000"/>
              </a:lnSpc>
              <a:spcBef>
                <a:spcPts val="0"/>
              </a:spcBef>
              <a:spcAft>
                <a:spcPts val="0"/>
              </a:spcAft>
              <a:buClr>
                <a:srgbClr val="18605E"/>
              </a:buClr>
              <a:buSzPts val="2600"/>
              <a:buFont typeface="Calibri"/>
              <a:buChar char="●"/>
            </a:pPr>
            <a:r>
              <a:rPr b="0" i="0" lang="en-GB" sz="2600" u="none" cap="none" strike="noStrike">
                <a:solidFill>
                  <a:srgbClr val="18605E"/>
                </a:solidFill>
                <a:latin typeface="Calibri"/>
                <a:ea typeface="Calibri"/>
                <a:cs typeface="Calibri"/>
                <a:sym typeface="Calibri"/>
              </a:rPr>
              <a:t>Bestandstilstand</a:t>
            </a:r>
            <a:endParaRPr b="0" i="0" sz="2600" u="none" cap="none" strike="noStrike">
              <a:solidFill>
                <a:srgbClr val="18605E"/>
              </a:solidFill>
              <a:latin typeface="Calibri"/>
              <a:ea typeface="Calibri"/>
              <a:cs typeface="Calibri"/>
              <a:sym typeface="Calibri"/>
            </a:endParaRPr>
          </a:p>
          <a:p>
            <a:pPr indent="-393700" lvl="0" marL="457200" marR="0" rtl="0" algn="l">
              <a:lnSpc>
                <a:spcPct val="115000"/>
              </a:lnSpc>
              <a:spcBef>
                <a:spcPts val="0"/>
              </a:spcBef>
              <a:spcAft>
                <a:spcPts val="0"/>
              </a:spcAft>
              <a:buClr>
                <a:srgbClr val="18605E"/>
              </a:buClr>
              <a:buSzPts val="2600"/>
              <a:buFont typeface="Calibri"/>
              <a:buChar char="●"/>
            </a:pPr>
            <a:r>
              <a:rPr b="0" i="0" lang="en-GB" sz="2600" u="none" cap="none" strike="noStrike">
                <a:solidFill>
                  <a:srgbClr val="18605E"/>
                </a:solidFill>
                <a:latin typeface="Calibri"/>
                <a:ea typeface="Calibri"/>
                <a:cs typeface="Calibri"/>
                <a:sym typeface="Calibri"/>
              </a:rPr>
              <a:t>Bredere miljømæssige økosystem-påvirkninger, herunder bundpåvirkninger</a:t>
            </a:r>
            <a:r>
              <a:rPr lang="en-GB" sz="2600">
                <a:solidFill>
                  <a:srgbClr val="18605E"/>
                </a:solidFill>
                <a:latin typeface="Calibri"/>
                <a:ea typeface="Calibri"/>
                <a:cs typeface="Calibri"/>
                <a:sym typeface="Calibri"/>
              </a:rPr>
              <a:t> og b</a:t>
            </a:r>
            <a:r>
              <a:rPr b="0" i="0" lang="en-GB" sz="2600" u="none" cap="none" strike="noStrike">
                <a:solidFill>
                  <a:srgbClr val="18605E"/>
                </a:solidFill>
                <a:latin typeface="Calibri"/>
                <a:ea typeface="Calibri"/>
                <a:cs typeface="Calibri"/>
                <a:sym typeface="Calibri"/>
              </a:rPr>
              <a:t>ifangster og påvirkning af truede eller sårbare arter </a:t>
            </a:r>
            <a:endParaRPr b="0" i="0" sz="2600" u="none" cap="none" strike="noStrike">
              <a:solidFill>
                <a:srgbClr val="18605E"/>
              </a:solidFill>
              <a:latin typeface="Calibri"/>
              <a:ea typeface="Calibri"/>
              <a:cs typeface="Calibri"/>
              <a:sym typeface="Calibri"/>
            </a:endParaRPr>
          </a:p>
          <a:p>
            <a:pPr indent="-393700" lvl="0" marL="457200" marR="0" rtl="0" algn="l">
              <a:lnSpc>
                <a:spcPct val="115000"/>
              </a:lnSpc>
              <a:spcBef>
                <a:spcPts val="0"/>
              </a:spcBef>
              <a:spcAft>
                <a:spcPts val="0"/>
              </a:spcAft>
              <a:buClr>
                <a:srgbClr val="18605E"/>
              </a:buClr>
              <a:buSzPts val="2600"/>
              <a:buFont typeface="Calibri"/>
              <a:buChar char="●"/>
            </a:pPr>
            <a:r>
              <a:rPr b="0" i="0" lang="en-GB" sz="2600" u="none" cap="none" strike="noStrike">
                <a:solidFill>
                  <a:srgbClr val="18605E"/>
                </a:solidFill>
                <a:latin typeface="Calibri"/>
                <a:ea typeface="Calibri"/>
                <a:cs typeface="Calibri"/>
                <a:sym typeface="Calibri"/>
              </a:rPr>
              <a:t>CO2 -udledninger</a:t>
            </a:r>
            <a:endParaRPr b="0" i="0" sz="2600" u="none" cap="none" strike="noStrike">
              <a:solidFill>
                <a:srgbClr val="18605E"/>
              </a:solidFill>
              <a:latin typeface="Calibri"/>
              <a:ea typeface="Calibri"/>
              <a:cs typeface="Calibri"/>
              <a:sym typeface="Calibri"/>
            </a:endParaRPr>
          </a:p>
          <a:p>
            <a:pPr indent="0" lvl="0" marL="457200" marR="0" rtl="0" algn="l">
              <a:lnSpc>
                <a:spcPct val="115000"/>
              </a:lnSpc>
              <a:spcBef>
                <a:spcPts val="0"/>
              </a:spcBef>
              <a:spcAft>
                <a:spcPts val="0"/>
              </a:spcAft>
              <a:buNone/>
            </a:pPr>
            <a:r>
              <a:rPr b="0" i="0" lang="en-GB" sz="2800" u="none" cap="none" strike="noStrike">
                <a:solidFill>
                  <a:srgbClr val="18605E"/>
                </a:solidFill>
                <a:latin typeface="Calibri"/>
                <a:ea typeface="Calibri"/>
                <a:cs typeface="Calibri"/>
                <a:sym typeface="Calibri"/>
              </a:rPr>
              <a:t> </a:t>
            </a:r>
            <a:endParaRPr b="0" i="0" sz="2800" u="none" cap="none" strike="noStrike">
              <a:solidFill>
                <a:srgbClr val="18605E"/>
              </a:solidFill>
              <a:latin typeface="Calibri"/>
              <a:ea typeface="Calibri"/>
              <a:cs typeface="Calibri"/>
              <a:sym typeface="Calibri"/>
            </a:endParaRPr>
          </a:p>
          <a:p>
            <a:pPr indent="-381000" lvl="0" marL="457200" marR="0" rtl="0" algn="l">
              <a:lnSpc>
                <a:spcPct val="115000"/>
              </a:lnSpc>
              <a:spcBef>
                <a:spcPts val="0"/>
              </a:spcBef>
              <a:spcAft>
                <a:spcPts val="0"/>
              </a:spcAft>
              <a:buClr>
                <a:srgbClr val="18605E"/>
              </a:buClr>
              <a:buSzPts val="2400"/>
              <a:buFont typeface="Calibri"/>
              <a:buChar char="●"/>
            </a:pPr>
            <a:r>
              <a:rPr b="0" i="0" lang="en-GB" sz="2400" u="none" cap="none" strike="noStrike">
                <a:solidFill>
                  <a:srgbClr val="18605E"/>
                </a:solidFill>
                <a:latin typeface="Calibri"/>
                <a:ea typeface="Calibri"/>
                <a:cs typeface="Calibri"/>
                <a:sym typeface="Calibri"/>
              </a:rPr>
              <a:t>Sociale, kulturelle og etiske hensyn</a:t>
            </a:r>
            <a:endParaRPr b="0" i="0" sz="2400" u="none" cap="none" strike="noStrike">
              <a:solidFill>
                <a:srgbClr val="18605E"/>
              </a:solidFill>
              <a:latin typeface="Calibri"/>
              <a:ea typeface="Calibri"/>
              <a:cs typeface="Calibri"/>
              <a:sym typeface="Calibri"/>
            </a:endParaRPr>
          </a:p>
          <a:p>
            <a:pPr indent="-381000" lvl="0" marL="457200" marR="0" rtl="0" algn="l">
              <a:lnSpc>
                <a:spcPct val="115000"/>
              </a:lnSpc>
              <a:spcBef>
                <a:spcPts val="0"/>
              </a:spcBef>
              <a:spcAft>
                <a:spcPts val="0"/>
              </a:spcAft>
              <a:buClr>
                <a:srgbClr val="18605E"/>
              </a:buClr>
              <a:buSzPts val="2400"/>
              <a:buFont typeface="Calibri"/>
              <a:buChar char="●"/>
            </a:pPr>
            <a:r>
              <a:rPr lang="en-GB" sz="2400">
                <a:solidFill>
                  <a:srgbClr val="18605E"/>
                </a:solidFill>
                <a:latin typeface="Calibri"/>
                <a:ea typeface="Calibri"/>
                <a:cs typeface="Calibri"/>
                <a:sym typeface="Calibri"/>
              </a:rPr>
              <a:t>Smag, kvalitet, sundhed og fødevaresikkerhed</a:t>
            </a:r>
            <a:r>
              <a:rPr b="0" i="0" lang="en-GB" sz="2400" u="none" cap="none" strike="noStrike">
                <a:solidFill>
                  <a:srgbClr val="18605E"/>
                </a:solidFill>
                <a:latin typeface="Calibri"/>
                <a:ea typeface="Calibri"/>
                <a:cs typeface="Calibri"/>
                <a:sym typeface="Calibri"/>
              </a:rPr>
              <a:t> </a:t>
            </a:r>
            <a:endParaRPr b="0" i="0" sz="2400" u="none" cap="none" strike="noStrike">
              <a:solidFill>
                <a:srgbClr val="18605E"/>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2400">
              <a:solidFill>
                <a:srgbClr val="18605E"/>
              </a:solidFill>
              <a:latin typeface="Calibri"/>
              <a:ea typeface="Calibri"/>
              <a:cs typeface="Calibri"/>
              <a:sym typeface="Calibri"/>
            </a:endParaRPr>
          </a:p>
          <a:p>
            <a:pPr indent="0" lvl="0" marL="457200" marR="0" rtl="0" algn="l">
              <a:lnSpc>
                <a:spcPct val="115000"/>
              </a:lnSpc>
              <a:spcBef>
                <a:spcPts val="0"/>
              </a:spcBef>
              <a:spcAft>
                <a:spcPts val="0"/>
              </a:spcAft>
              <a:buClr>
                <a:srgbClr val="000000"/>
              </a:buClr>
              <a:buSzPts val="850"/>
              <a:buFont typeface="Arial"/>
              <a:buNone/>
            </a:pPr>
            <a:r>
              <a:t/>
            </a:r>
            <a:endParaRPr b="1" i="0" sz="850" u="none" cap="none" strike="noStrike">
              <a:solidFill>
                <a:srgbClr val="18605E"/>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800"/>
              <a:buFont typeface="Arial"/>
              <a:buNone/>
            </a:pPr>
            <a:r>
              <a:t/>
            </a:r>
            <a:endParaRPr b="1" i="0" sz="1800" u="none" cap="none" strike="noStrike">
              <a:solidFill>
                <a:srgbClr val="18605E"/>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8605E"/>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8605E"/>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8605E"/>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br>
              <a:rPr b="0" i="0" lang="en-GB" sz="1800" u="none" cap="none" strike="noStrike">
                <a:solidFill>
                  <a:srgbClr val="18605E"/>
                </a:solidFill>
                <a:latin typeface="Calibri"/>
                <a:ea typeface="Calibri"/>
                <a:cs typeface="Calibri"/>
                <a:sym typeface="Calibri"/>
              </a:rPr>
            </a:br>
            <a:endParaRPr b="0" i="0" sz="1800" u="none" cap="none" strike="noStrike">
              <a:solidFill>
                <a:srgbClr val="18605E"/>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8605E"/>
              </a:solidFill>
              <a:latin typeface="Calibri"/>
              <a:ea typeface="Calibri"/>
              <a:cs typeface="Calibri"/>
              <a:sym typeface="Calibri"/>
            </a:endParaRPr>
          </a:p>
        </p:txBody>
      </p:sp>
      <p:sp>
        <p:nvSpPr>
          <p:cNvPr id="458" name="Google Shape;458;g939628f069_1_5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459" name="Google Shape;459;g939628f069_1_50"/>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939628f069_1_64"/>
          <p:cNvSpPr txBox="1"/>
          <p:nvPr/>
        </p:nvSpPr>
        <p:spPr>
          <a:xfrm>
            <a:off x="304800" y="581150"/>
            <a:ext cx="6671100" cy="125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0"/>
              <a:buFont typeface="Arial"/>
              <a:buNone/>
            </a:pPr>
            <a:r>
              <a:rPr b="1" i="0" lang="en-GB" sz="7000" u="none" cap="none" strike="noStrike">
                <a:solidFill>
                  <a:srgbClr val="000000"/>
                </a:solidFill>
                <a:latin typeface="Calibri"/>
                <a:ea typeface="Calibri"/>
                <a:cs typeface="Calibri"/>
                <a:sym typeface="Calibri"/>
              </a:rPr>
              <a:t>Bestandstilstand</a:t>
            </a:r>
            <a:endParaRPr b="1" i="0" sz="7000" u="none" cap="none" strike="noStrike">
              <a:solidFill>
                <a:srgbClr val="000000"/>
              </a:solidFill>
              <a:latin typeface="Calibri"/>
              <a:ea typeface="Calibri"/>
              <a:cs typeface="Calibri"/>
              <a:sym typeface="Calibri"/>
            </a:endParaRPr>
          </a:p>
        </p:txBody>
      </p:sp>
      <p:sp>
        <p:nvSpPr>
          <p:cNvPr id="465" name="Google Shape;465;g939628f069_1_6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466" name="Google Shape;466;g939628f069_1_64"/>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pic>
        <p:nvPicPr>
          <p:cNvPr id="467" name="Google Shape;467;g939628f069_1_64"/>
          <p:cNvPicPr preferRelativeResize="0"/>
          <p:nvPr/>
        </p:nvPicPr>
        <p:blipFill rotWithShape="1">
          <a:blip r:embed="rId4">
            <a:alphaModFix/>
          </a:blip>
          <a:srcRect b="0" l="0" r="0" t="0"/>
          <a:stretch/>
        </p:blipFill>
        <p:spPr>
          <a:xfrm>
            <a:off x="8552750" y="4628150"/>
            <a:ext cx="5891625" cy="2273950"/>
          </a:xfrm>
          <a:prstGeom prst="rect">
            <a:avLst/>
          </a:prstGeom>
          <a:noFill/>
          <a:ln>
            <a:noFill/>
          </a:ln>
        </p:spPr>
      </p:pic>
      <p:sp>
        <p:nvSpPr>
          <p:cNvPr id="468" name="Google Shape;468;g939628f069_1_64"/>
          <p:cNvSpPr txBox="1"/>
          <p:nvPr/>
        </p:nvSpPr>
        <p:spPr>
          <a:xfrm>
            <a:off x="530550" y="2082950"/>
            <a:ext cx="7172400" cy="4273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i="0" lang="en-GB" sz="1700" u="none" cap="none" strike="noStrike">
                <a:solidFill>
                  <a:srgbClr val="2D2829"/>
                </a:solidFill>
              </a:rPr>
              <a:t>Dette element handler om at sikre, at en vild fiskebestands gydebiomasse skal være over de biologisk sikre grænser. </a:t>
            </a:r>
            <a:endParaRPr sz="1700">
              <a:solidFill>
                <a:srgbClr val="2D2829"/>
              </a:solidFill>
            </a:endParaRPr>
          </a:p>
          <a:p>
            <a:pPr indent="0" lvl="0" marL="0" marR="0" rtl="0" algn="l">
              <a:lnSpc>
                <a:spcPct val="115000"/>
              </a:lnSpc>
              <a:spcBef>
                <a:spcPts val="0"/>
              </a:spcBef>
              <a:spcAft>
                <a:spcPts val="0"/>
              </a:spcAft>
              <a:buClr>
                <a:srgbClr val="000000"/>
              </a:buClr>
              <a:buSzPts val="1800"/>
              <a:buFont typeface="Arial"/>
              <a:buNone/>
            </a:pPr>
            <a:r>
              <a:t/>
            </a:r>
            <a:endParaRPr sz="1700">
              <a:solidFill>
                <a:srgbClr val="2D2829"/>
              </a:solidFill>
            </a:endParaRPr>
          </a:p>
          <a:p>
            <a:pPr indent="0" lvl="0" marL="0" rtl="0" algn="l">
              <a:lnSpc>
                <a:spcPct val="115000"/>
              </a:lnSpc>
              <a:spcBef>
                <a:spcPts val="0"/>
              </a:spcBef>
              <a:spcAft>
                <a:spcPts val="0"/>
              </a:spcAft>
              <a:buClr>
                <a:schemeClr val="dk1"/>
              </a:buClr>
              <a:buSzPts val="1800"/>
              <a:buFont typeface="Arial"/>
              <a:buNone/>
            </a:pPr>
            <a:r>
              <a:rPr lang="en-GB" sz="1800">
                <a:solidFill>
                  <a:srgbClr val="2D2829"/>
                </a:solidFill>
                <a:latin typeface="Calibri"/>
                <a:ea typeface="Calibri"/>
                <a:cs typeface="Calibri"/>
                <a:sym typeface="Calibri"/>
              </a:rPr>
              <a:t>Det vil sige, at vi som madprofessionelle bør overveje, når vi indkøber fisk og skaldyr, at fisken er fra en bestand, der kan fiskes fra, uden at bestanden overfiskes og kommer under den biologisk sikre grænse. </a:t>
            </a:r>
            <a:endParaRPr sz="1700">
              <a:solidFill>
                <a:srgbClr val="2D2829"/>
              </a:solidFill>
            </a:endParaRPr>
          </a:p>
          <a:p>
            <a:pPr indent="0" lvl="0" marL="0" marR="0" rtl="0" algn="l">
              <a:lnSpc>
                <a:spcPct val="115000"/>
              </a:lnSpc>
              <a:spcBef>
                <a:spcPts val="0"/>
              </a:spcBef>
              <a:spcAft>
                <a:spcPts val="0"/>
              </a:spcAft>
              <a:buClr>
                <a:srgbClr val="000000"/>
              </a:buClr>
              <a:buSzPts val="1800"/>
              <a:buFont typeface="Arial"/>
              <a:buNone/>
            </a:pPr>
            <a:r>
              <a:t/>
            </a:r>
            <a:endParaRPr sz="1700">
              <a:solidFill>
                <a:srgbClr val="2D2829"/>
              </a:solidFill>
            </a:endParaRPr>
          </a:p>
          <a:p>
            <a:pPr indent="0" lvl="0" marL="0" marR="0" rtl="0" algn="l">
              <a:lnSpc>
                <a:spcPct val="115000"/>
              </a:lnSpc>
              <a:spcBef>
                <a:spcPts val="0"/>
              </a:spcBef>
              <a:spcAft>
                <a:spcPts val="0"/>
              </a:spcAft>
              <a:buClr>
                <a:srgbClr val="000000"/>
              </a:buClr>
              <a:buSzPts val="1800"/>
              <a:buFont typeface="Arial"/>
              <a:buNone/>
            </a:pPr>
            <a:r>
              <a:rPr lang="en-GB" sz="1700">
                <a:solidFill>
                  <a:srgbClr val="2D2829"/>
                </a:solidFill>
              </a:rPr>
              <a:t>Ålen er et eksempel på en overfisket og truet bestand i de danske farvande.</a:t>
            </a:r>
            <a:endParaRPr sz="1700">
              <a:solidFill>
                <a:srgbClr val="2D2829"/>
              </a:solidFill>
            </a:endParaRPr>
          </a:p>
          <a:p>
            <a:pPr indent="0" lvl="0" marL="0" marR="0" rtl="0" algn="l">
              <a:lnSpc>
                <a:spcPct val="115000"/>
              </a:lnSpc>
              <a:spcBef>
                <a:spcPts val="0"/>
              </a:spcBef>
              <a:spcAft>
                <a:spcPts val="0"/>
              </a:spcAft>
              <a:buClr>
                <a:srgbClr val="000000"/>
              </a:buClr>
              <a:buSzPts val="1800"/>
              <a:buFont typeface="Arial"/>
              <a:buNone/>
            </a:pPr>
            <a:br>
              <a:rPr lang="en-GB">
                <a:solidFill>
                  <a:srgbClr val="2D2829"/>
                </a:solidFill>
                <a:latin typeface="Calibri"/>
                <a:ea typeface="Calibri"/>
                <a:cs typeface="Calibri"/>
                <a:sym typeface="Calibri"/>
              </a:rPr>
            </a:br>
            <a:r>
              <a:rPr lang="en-GB">
                <a:solidFill>
                  <a:srgbClr val="2D2829"/>
                </a:solidFill>
                <a:latin typeface="Calibri"/>
                <a:ea typeface="Calibri"/>
                <a:cs typeface="Calibri"/>
                <a:sym typeface="Calibri"/>
              </a:rPr>
              <a:t>Kilde: Danmarks Naturfredningsforening: </a:t>
            </a:r>
            <a:r>
              <a:rPr lang="en-GB">
                <a:solidFill>
                  <a:srgbClr val="001A22"/>
                </a:solidFill>
                <a:highlight>
                  <a:srgbClr val="FFFFFF"/>
                </a:highlight>
              </a:rPr>
              <a:t>Antallet af unge ål faldet med 98 procent: Alligevel bliver den stadig fisket. Se: </a:t>
            </a:r>
            <a:r>
              <a:rPr lang="en-GB">
                <a:solidFill>
                  <a:srgbClr val="2D2829"/>
                </a:solidFill>
                <a:latin typeface="Calibri"/>
                <a:ea typeface="Calibri"/>
                <a:cs typeface="Calibri"/>
                <a:sym typeface="Calibri"/>
              </a:rPr>
              <a:t>https://www.dn.dk/nyheder/antallet-af-unge-al-faldet-med-98-procent-alligevel-bliver-de-stadig-fisket/?fbclid=IwAR0E3x9Ej-6RKtv232vqLOaOZrsAfhHKGlisGSlWAkrBQSWW8vM0HeBABME</a:t>
            </a:r>
            <a:endParaRPr>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sz="1800">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descr="A close up of a logo&#10;&#10;Description automatically generated" id="469" name="Google Shape;469;g939628f069_1_64"/>
          <p:cNvPicPr preferRelativeResize="0"/>
          <p:nvPr/>
        </p:nvPicPr>
        <p:blipFill rotWithShape="1">
          <a:blip r:embed="rId5">
            <a:alphaModFix/>
          </a:blip>
          <a:srcRect b="0" l="0" r="0" t="0"/>
          <a:stretch/>
        </p:blipFill>
        <p:spPr>
          <a:xfrm>
            <a:off x="7702975" y="359425"/>
            <a:ext cx="4119048" cy="4095976"/>
          </a:xfrm>
          <a:prstGeom prst="rect">
            <a:avLst/>
          </a:prstGeom>
          <a:noFill/>
          <a:ln>
            <a:noFill/>
          </a:ln>
        </p:spPr>
      </p:pic>
      <p:sp>
        <p:nvSpPr>
          <p:cNvPr id="470" name="Google Shape;470;g939628f069_1_64"/>
          <p:cNvSpPr txBox="1"/>
          <p:nvPr/>
        </p:nvSpPr>
        <p:spPr>
          <a:xfrm>
            <a:off x="7840525" y="1721600"/>
            <a:ext cx="4205100" cy="1159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GB" sz="1800" u="none" cap="none" strike="noStrike">
                <a:solidFill>
                  <a:srgbClr val="2D2829"/>
                </a:solidFill>
                <a:latin typeface="Calibri"/>
                <a:ea typeface="Calibri"/>
                <a:cs typeface="Calibri"/>
                <a:sym typeface="Calibri"/>
              </a:rPr>
              <a:t>Overfiskeri har fatale konsekvenser, fordi arten ikke nødvendigvis vender tilbage senere, selv om overfiskeriet stopper. I stedet overtager andre arter pladsen i økosystemet, så den ikke får mulighed for at genetablere sig.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939628f069_1_77"/>
          <p:cNvSpPr txBox="1"/>
          <p:nvPr/>
        </p:nvSpPr>
        <p:spPr>
          <a:xfrm>
            <a:off x="304800" y="2790950"/>
            <a:ext cx="6671100" cy="125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0"/>
              <a:buFont typeface="Arial"/>
              <a:buNone/>
            </a:pPr>
            <a:r>
              <a:rPr b="1" i="0" lang="en-GB" sz="7000" u="none" cap="none" strike="noStrike">
                <a:solidFill>
                  <a:srgbClr val="000000"/>
                </a:solidFill>
                <a:latin typeface="Calibri"/>
                <a:ea typeface="Calibri"/>
                <a:cs typeface="Calibri"/>
                <a:sym typeface="Calibri"/>
              </a:rPr>
              <a:t>Bredere miljømæssige økosystem-</a:t>
            </a:r>
            <a:br>
              <a:rPr b="1" i="0" lang="en-GB" sz="7000" u="none" cap="none" strike="noStrike">
                <a:solidFill>
                  <a:srgbClr val="000000"/>
                </a:solidFill>
                <a:latin typeface="Calibri"/>
                <a:ea typeface="Calibri"/>
                <a:cs typeface="Calibri"/>
                <a:sym typeface="Calibri"/>
              </a:rPr>
            </a:br>
            <a:r>
              <a:rPr b="1" i="0" lang="en-GB" sz="7000" u="none" cap="none" strike="noStrike">
                <a:solidFill>
                  <a:srgbClr val="000000"/>
                </a:solidFill>
                <a:latin typeface="Calibri"/>
                <a:ea typeface="Calibri"/>
                <a:cs typeface="Calibri"/>
                <a:sym typeface="Calibri"/>
              </a:rPr>
              <a:t>påvirkninger </a:t>
            </a:r>
            <a:endParaRPr b="1" i="0" sz="7000" u="none" cap="none" strike="noStrike">
              <a:solidFill>
                <a:srgbClr val="000000"/>
              </a:solidFill>
              <a:latin typeface="Calibri"/>
              <a:ea typeface="Calibri"/>
              <a:cs typeface="Calibri"/>
              <a:sym typeface="Calibri"/>
            </a:endParaRPr>
          </a:p>
        </p:txBody>
      </p:sp>
      <p:sp>
        <p:nvSpPr>
          <p:cNvPr id="476" name="Google Shape;476;g939628f069_1_7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477" name="Google Shape;477;g939628f069_1_77"/>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478" name="Google Shape;478;g939628f069_1_77"/>
          <p:cNvSpPr txBox="1"/>
          <p:nvPr/>
        </p:nvSpPr>
        <p:spPr>
          <a:xfrm>
            <a:off x="6641850" y="1395175"/>
            <a:ext cx="4712100" cy="479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2D2829"/>
                </a:solidFill>
                <a:latin typeface="Calibri"/>
                <a:ea typeface="Calibri"/>
                <a:cs typeface="Calibri"/>
                <a:sym typeface="Calibri"/>
              </a:rPr>
              <a:t>Et fiskeri eller en opdrætsproduktion har mange forskellige miljømæssige indvirkninger på økosystemet. Det kan fx være udslip af fisk fra opdrætsanlæg, bundpåvirkninger i forbindelse med fangster, bifangster, lydforurening</a:t>
            </a:r>
            <a:r>
              <a:rPr lang="en-GB" sz="1800">
                <a:solidFill>
                  <a:srgbClr val="2D2829"/>
                </a:solidFill>
                <a:latin typeface="Calibri"/>
                <a:ea typeface="Calibri"/>
                <a:cs typeface="Calibri"/>
                <a:sym typeface="Calibri"/>
              </a:rPr>
              <a:t> (det vil sige, at støjniveauet fra opdrætsproduktionen forstyrrer under havets overflade) og at opdrætsproduktionen er medvirkende til at fortrænge den oprindelige natur. </a:t>
            </a:r>
            <a:br>
              <a:rPr lang="en-GB" sz="1800">
                <a:solidFill>
                  <a:srgbClr val="2D2829"/>
                </a:solidFill>
                <a:latin typeface="Calibri"/>
                <a:ea typeface="Calibri"/>
                <a:cs typeface="Calibri"/>
                <a:sym typeface="Calibri"/>
              </a:rPr>
            </a:b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2D2829"/>
                </a:solidFill>
                <a:latin typeface="Calibri"/>
                <a:ea typeface="Calibri"/>
                <a:cs typeface="Calibri"/>
                <a:sym typeface="Calibri"/>
              </a:rPr>
              <a:t>Under bredere miljømæssige økosystem-</a:t>
            </a:r>
            <a:br>
              <a:rPr b="0" i="0" lang="en-GB" sz="1800" u="none" cap="none" strike="noStrike">
                <a:solidFill>
                  <a:srgbClr val="2D2829"/>
                </a:solidFill>
                <a:latin typeface="Calibri"/>
                <a:ea typeface="Calibri"/>
                <a:cs typeface="Calibri"/>
                <a:sym typeface="Calibri"/>
              </a:rPr>
            </a:br>
            <a:r>
              <a:rPr b="0" i="0" lang="en-GB" sz="1800" u="none" cap="none" strike="noStrike">
                <a:solidFill>
                  <a:srgbClr val="2D2829"/>
                </a:solidFill>
                <a:latin typeface="Calibri"/>
                <a:ea typeface="Calibri"/>
                <a:cs typeface="Calibri"/>
                <a:sym typeface="Calibri"/>
              </a:rPr>
              <a:t>påvirkninger stiller vi skarpt på:</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342900" lvl="0" marL="457200" marR="0" rtl="0" algn="l">
              <a:lnSpc>
                <a:spcPct val="115000"/>
              </a:lnSpc>
              <a:spcBef>
                <a:spcPts val="0"/>
              </a:spcBef>
              <a:spcAft>
                <a:spcPts val="0"/>
              </a:spcAft>
              <a:buClr>
                <a:srgbClr val="2D2829"/>
              </a:buClr>
              <a:buSzPts val="1800"/>
              <a:buFont typeface="Calibri"/>
              <a:buChar char="-"/>
            </a:pPr>
            <a:r>
              <a:rPr b="1" i="0" lang="en-GB" sz="1800" u="none" cap="none" strike="noStrike">
                <a:solidFill>
                  <a:srgbClr val="2D2829"/>
                </a:solidFill>
                <a:latin typeface="Calibri"/>
                <a:ea typeface="Calibri"/>
                <a:cs typeface="Calibri"/>
                <a:sym typeface="Calibri"/>
              </a:rPr>
              <a:t>Bundpåvirkning </a:t>
            </a:r>
            <a:endParaRPr b="1" i="0" sz="1800" u="none" cap="none" strike="noStrike">
              <a:solidFill>
                <a:srgbClr val="2D2829"/>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b="1" i="0" lang="en-GB" sz="1800" u="none" cap="none" strike="noStrike">
                <a:solidFill>
                  <a:schemeClr val="dk1"/>
                </a:solidFill>
                <a:latin typeface="Calibri"/>
                <a:ea typeface="Calibri"/>
                <a:cs typeface="Calibri"/>
                <a:sym typeface="Calibri"/>
              </a:rPr>
              <a:t>Bifangster af truede eller sårbare arter</a:t>
            </a:r>
            <a:endParaRPr b="1"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17" name="Google Shape;11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118" name="Google Shape;11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119" name="Google Shape;119;p4"/>
          <p:cNvSpPr/>
          <p:nvPr/>
        </p:nvSpPr>
        <p:spPr>
          <a:xfrm>
            <a:off x="-76200" y="-109603"/>
            <a:ext cx="12450900" cy="7077300"/>
          </a:xfrm>
          <a:prstGeom prst="rect">
            <a:avLst/>
          </a:prstGeom>
          <a:solidFill>
            <a:srgbClr val="E2F3F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121" name="Google Shape;121;p4"/>
          <p:cNvSpPr txBox="1"/>
          <p:nvPr/>
        </p:nvSpPr>
        <p:spPr>
          <a:xfrm>
            <a:off x="838200" y="522625"/>
            <a:ext cx="7379100" cy="284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dk1"/>
                </a:solidFill>
                <a:latin typeface="Arial"/>
                <a:ea typeface="Arial"/>
                <a:cs typeface="Arial"/>
                <a:sym typeface="Arial"/>
              </a:rPr>
              <a:t>Den miljømæssige bæredygtighed</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Handler om, at vi ikke gør skade på de økosystemer, som vi er ekstremt afhængige af for at få rent vand, ilt, mad etc., fordi de skal levere økosystemydelser (f.eks. biologiske ressourcer som fisk) til fremtidige generationer.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1"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GB"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22" name="Google Shape;122;p4"/>
          <p:cNvSpPr txBox="1"/>
          <p:nvPr/>
        </p:nvSpPr>
        <p:spPr>
          <a:xfrm>
            <a:off x="2137000" y="2297650"/>
            <a:ext cx="7525500" cy="3124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dk1"/>
                </a:solidFill>
                <a:latin typeface="Arial"/>
                <a:ea typeface="Arial"/>
                <a:cs typeface="Arial"/>
                <a:sym typeface="Arial"/>
              </a:rPr>
              <a:t>Den økonomiske bæredygtighed</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Handler om økonomisk sundhed og vækst.</a:t>
            </a:r>
            <a:br>
              <a:rPr b="0" i="0" lang="en-GB" sz="1800" u="none" cap="none" strike="noStrike">
                <a:solidFill>
                  <a:schemeClr val="dk1"/>
                </a:solidFill>
                <a:latin typeface="Arial"/>
                <a:ea typeface="Arial"/>
                <a:cs typeface="Arial"/>
                <a:sym typeface="Arial"/>
              </a:rPr>
            </a:br>
            <a:r>
              <a:rPr b="0" i="0" lang="en-GB" sz="1800" u="none" cap="none" strike="noStrike">
                <a:solidFill>
                  <a:schemeClr val="dk1"/>
                </a:solidFill>
                <a:latin typeface="Arial"/>
                <a:ea typeface="Arial"/>
                <a:cs typeface="Arial"/>
                <a:sym typeface="Arial"/>
              </a:rPr>
              <a:t>I de senere år er der kommet øget fokus og nye bud på bæredygtige økonomiske modeller, der i højere grad end tidligere er orienteret mod genanvendelse af ressourcer, der gør op med “brug og smid væk-kulturen”.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1"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br>
              <a:rPr b="0" i="0" lang="en-GB"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23" name="Google Shape;123;p4"/>
          <p:cNvSpPr txBox="1"/>
          <p:nvPr/>
        </p:nvSpPr>
        <p:spPr>
          <a:xfrm>
            <a:off x="3394600" y="4260025"/>
            <a:ext cx="6267900" cy="3124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dk1"/>
                </a:solidFill>
                <a:latin typeface="Arial"/>
                <a:ea typeface="Arial"/>
                <a:cs typeface="Arial"/>
                <a:sym typeface="Arial"/>
              </a:rPr>
              <a:t>Den sociale bæredygtighed</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Handler om menneskers sundhed, sikkerhed og trivsel. </a:t>
            </a:r>
            <a:br>
              <a:rPr b="0" i="0" lang="en-GB" sz="1800" u="none" cap="none" strike="noStrike">
                <a:solidFill>
                  <a:schemeClr val="dk1"/>
                </a:solidFill>
                <a:latin typeface="Arial"/>
                <a:ea typeface="Arial"/>
                <a:cs typeface="Arial"/>
                <a:sym typeface="Arial"/>
              </a:rPr>
            </a:br>
            <a:r>
              <a:rPr b="0" i="0" lang="en-GB" sz="1800" u="none" cap="none" strike="noStrike">
                <a:solidFill>
                  <a:schemeClr val="dk1"/>
                </a:solidFill>
                <a:latin typeface="Arial"/>
                <a:ea typeface="Arial"/>
                <a:cs typeface="Arial"/>
                <a:sym typeface="Arial"/>
              </a:rPr>
              <a:t>Fx anstændige leve- og arbejdsforhold, fundamentale rettigheder, herunder også etiske perspektiver og spørgsmål om ligestilling mellem mennesker uanset etnicitet, køn og alder.</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1"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br>
              <a:rPr b="0" i="0" lang="en-GB"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24" name="Google Shape;124;p4"/>
          <p:cNvSpPr txBox="1"/>
          <p:nvPr/>
        </p:nvSpPr>
        <p:spPr>
          <a:xfrm>
            <a:off x="838200" y="6400925"/>
            <a:ext cx="108537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Kilde: Elkington, j. (1997) Cannibals with Forks: The triple Bottom Lines of the 21st Century Business. Oxford: Capstone Publishing. </a:t>
            </a:r>
            <a:endParaRPr b="0" i="0" sz="1400" u="none" cap="none" strike="noStrike">
              <a:solidFill>
                <a:schemeClr val="dk1"/>
              </a:solidFill>
              <a:latin typeface="Arial"/>
              <a:ea typeface="Arial"/>
              <a:cs typeface="Arial"/>
              <a:sym typeface="Arial"/>
            </a:endParaRPr>
          </a:p>
        </p:txBody>
      </p:sp>
      <p:sp>
        <p:nvSpPr>
          <p:cNvPr id="125" name="Google Shape;125;p4"/>
          <p:cNvSpPr txBox="1"/>
          <p:nvPr/>
        </p:nvSpPr>
        <p:spPr>
          <a:xfrm>
            <a:off x="411393" y="3381303"/>
            <a:ext cx="415257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g939628f069_1_9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GB" sz="7000"/>
              <a:t>Bundpåvirkninger </a:t>
            </a:r>
            <a:endParaRPr b="1" sz="7000"/>
          </a:p>
        </p:txBody>
      </p:sp>
      <p:sp>
        <p:nvSpPr>
          <p:cNvPr id="485" name="Google Shape;485;g939628f069_1_90"/>
          <p:cNvSpPr txBox="1"/>
          <p:nvPr>
            <p:ph idx="1" type="body"/>
          </p:nvPr>
        </p:nvSpPr>
        <p:spPr>
          <a:xfrm>
            <a:off x="755400" y="1749200"/>
            <a:ext cx="10598400" cy="4261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lang="en-GB" sz="1800">
                <a:solidFill>
                  <a:srgbClr val="2D2829"/>
                </a:solidFill>
              </a:rPr>
              <a:t>Bundpåvirkninger er de effekter, som et fiskeriredskab og en fiskemetode har på selve havbunden. Påvirkningerne er forskellige alt afhængig af, hvilken havbund der fiskes på. </a:t>
            </a:r>
            <a:br>
              <a:rPr lang="en-GB" sz="1800">
                <a:solidFill>
                  <a:srgbClr val="2D2829"/>
                </a:solidFill>
              </a:rPr>
            </a:br>
            <a:br>
              <a:rPr lang="en-GB" sz="1800">
                <a:solidFill>
                  <a:srgbClr val="2D2829"/>
                </a:solidFill>
              </a:rPr>
            </a:br>
            <a:r>
              <a:rPr lang="en-GB" sz="1800">
                <a:solidFill>
                  <a:srgbClr val="2D2829"/>
                </a:solidFill>
              </a:rPr>
              <a:t>Fx er tunge fiskeriredskaber mere skadelige på stenrev end sandbund. Bundpåvirkninger er også en af de faktorer, man tager højde for i de forskellige mærkningsordninger for fisk, hvor man måler på to faktorer “output” og “input”.</a:t>
            </a:r>
            <a:endParaRPr sz="1800">
              <a:solidFill>
                <a:srgbClr val="2D2829"/>
              </a:solidFill>
            </a:endParaRPr>
          </a:p>
          <a:p>
            <a:pPr indent="0" lvl="0" marL="0" rtl="0" algn="l">
              <a:lnSpc>
                <a:spcPct val="115000"/>
              </a:lnSpc>
              <a:spcBef>
                <a:spcPts val="0"/>
              </a:spcBef>
              <a:spcAft>
                <a:spcPts val="0"/>
              </a:spcAft>
              <a:buSzPts val="1800"/>
              <a:buNone/>
            </a:pPr>
            <a:r>
              <a:t/>
            </a:r>
            <a:endParaRPr sz="2300">
              <a:solidFill>
                <a:srgbClr val="2D2829"/>
              </a:solidFill>
            </a:endParaRPr>
          </a:p>
          <a:p>
            <a:pPr indent="0" lvl="0" marL="0" rtl="0" algn="l">
              <a:lnSpc>
                <a:spcPct val="100000"/>
              </a:lnSpc>
              <a:spcBef>
                <a:spcPts val="0"/>
              </a:spcBef>
              <a:spcAft>
                <a:spcPts val="0"/>
              </a:spcAft>
              <a:buSzPts val="1800"/>
              <a:buNone/>
            </a:pPr>
            <a:r>
              <a:rPr b="1" lang="en-GB" sz="1800"/>
              <a:t>INPUT</a:t>
            </a:r>
            <a:endParaRPr b="1" sz="1400"/>
          </a:p>
          <a:p>
            <a:pPr indent="0" lvl="0" marL="0" rtl="0" algn="l">
              <a:lnSpc>
                <a:spcPct val="115000"/>
              </a:lnSpc>
              <a:spcBef>
                <a:spcPts val="0"/>
              </a:spcBef>
              <a:spcAft>
                <a:spcPts val="0"/>
              </a:spcAft>
              <a:buSzPts val="1800"/>
              <a:buNone/>
            </a:pPr>
            <a:r>
              <a:rPr lang="en-GB" sz="1800">
                <a:solidFill>
                  <a:srgbClr val="2D2829"/>
                </a:solidFill>
              </a:rPr>
              <a:t>De tilladte redskaber i fiskeriet, fx kun brug af passive (fx garn) eller semi-passive </a:t>
            </a:r>
            <a:endParaRPr sz="1800">
              <a:solidFill>
                <a:srgbClr val="2D2829"/>
              </a:solidFill>
            </a:endParaRPr>
          </a:p>
          <a:p>
            <a:pPr indent="0" lvl="0" marL="0" rtl="0" algn="l">
              <a:lnSpc>
                <a:spcPct val="115000"/>
              </a:lnSpc>
              <a:spcBef>
                <a:spcPts val="0"/>
              </a:spcBef>
              <a:spcAft>
                <a:spcPts val="0"/>
              </a:spcAft>
              <a:buSzPts val="1800"/>
              <a:buNone/>
            </a:pPr>
            <a:r>
              <a:rPr lang="en-GB" sz="1800">
                <a:solidFill>
                  <a:srgbClr val="2D2829"/>
                </a:solidFill>
              </a:rPr>
              <a:t>(fx snurrevod) fiskeriredskaber, som generelt er skånsomme for havbunden. </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00000"/>
              </a:lnSpc>
              <a:spcBef>
                <a:spcPts val="0"/>
              </a:spcBef>
              <a:spcAft>
                <a:spcPts val="0"/>
              </a:spcAft>
              <a:buSzPts val="1800"/>
              <a:buNone/>
            </a:pPr>
            <a:r>
              <a:rPr b="1" lang="en-GB" sz="1800"/>
              <a:t>OUTPUT</a:t>
            </a:r>
            <a:endParaRPr b="1" sz="1800"/>
          </a:p>
          <a:p>
            <a:pPr indent="0" lvl="0" marL="0" rtl="0" algn="l">
              <a:lnSpc>
                <a:spcPct val="115000"/>
              </a:lnSpc>
              <a:spcBef>
                <a:spcPts val="0"/>
              </a:spcBef>
              <a:spcAft>
                <a:spcPts val="0"/>
              </a:spcAft>
              <a:buSzPts val="1800"/>
              <a:buNone/>
            </a:pPr>
            <a:r>
              <a:rPr lang="en-GB" sz="1800">
                <a:solidFill>
                  <a:srgbClr val="2D2829"/>
                </a:solidFill>
              </a:rPr>
              <a:t>Det vil sige den tilladte påvirkning et fiskeri har, fx målt efter hvor længe det vil tage havbunden at genopbygge sig selv.  </a:t>
            </a:r>
            <a:endParaRPr sz="1800">
              <a:solidFill>
                <a:srgbClr val="2D2829"/>
              </a:solidFill>
            </a:endParaRPr>
          </a:p>
          <a:p>
            <a:pPr indent="0" lvl="0" marL="0" rtl="0" algn="l">
              <a:lnSpc>
                <a:spcPct val="100000"/>
              </a:lnSpc>
              <a:spcBef>
                <a:spcPts val="0"/>
              </a:spcBef>
              <a:spcAft>
                <a:spcPts val="0"/>
              </a:spcAft>
              <a:buSzPts val="1800"/>
              <a:buNone/>
            </a:pPr>
            <a:r>
              <a:t/>
            </a:r>
            <a:endParaRPr sz="1800"/>
          </a:p>
          <a:p>
            <a:pPr indent="0" lvl="0" marL="0" rtl="0" algn="l">
              <a:lnSpc>
                <a:spcPct val="115000"/>
              </a:lnSpc>
              <a:spcBef>
                <a:spcPts val="0"/>
              </a:spcBef>
              <a:spcAft>
                <a:spcPts val="0"/>
              </a:spcAft>
              <a:buClr>
                <a:schemeClr val="dk1"/>
              </a:buClr>
              <a:buSzPts val="1100"/>
              <a:buFont typeface="Arial"/>
              <a:buNone/>
            </a:pPr>
            <a:r>
              <a:rPr lang="en-GB" sz="2300">
                <a:solidFill>
                  <a:srgbClr val="2D2829"/>
                </a:solidFill>
              </a:rPr>
              <a:t> </a:t>
            </a:r>
            <a:endParaRPr sz="2300">
              <a:solidFill>
                <a:srgbClr val="2D2829"/>
              </a:solidFill>
            </a:endParaRPr>
          </a:p>
          <a:p>
            <a:pPr indent="0" lvl="0" marL="0" rtl="0" algn="l">
              <a:lnSpc>
                <a:spcPct val="90000"/>
              </a:lnSpc>
              <a:spcBef>
                <a:spcPts val="1000"/>
              </a:spcBef>
              <a:spcAft>
                <a:spcPts val="0"/>
              </a:spcAft>
              <a:buSzPts val="1800"/>
              <a:buNone/>
            </a:pPr>
            <a:r>
              <a:t/>
            </a:r>
            <a:endParaRPr sz="2300"/>
          </a:p>
        </p:txBody>
      </p:sp>
      <p:sp>
        <p:nvSpPr>
          <p:cNvPr id="486" name="Google Shape;486;g939628f069_1_9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pic>
        <p:nvPicPr>
          <p:cNvPr id="487" name="Google Shape;487;g939628f069_1_90"/>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488" name="Google Shape;488;g939628f069_1_90"/>
          <p:cNvSpPr txBox="1"/>
          <p:nvPr/>
        </p:nvSpPr>
        <p:spPr>
          <a:xfrm>
            <a:off x="5698625" y="2203250"/>
            <a:ext cx="3203100" cy="1532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g939628f069_1_113"/>
          <p:cNvSpPr txBox="1"/>
          <p:nvPr/>
        </p:nvSpPr>
        <p:spPr>
          <a:xfrm>
            <a:off x="304800" y="1190750"/>
            <a:ext cx="11028000" cy="125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0"/>
              <a:buFont typeface="Arial"/>
              <a:buNone/>
            </a:pPr>
            <a:r>
              <a:rPr b="1" i="0" lang="en-GB" sz="7000" u="none" cap="none" strike="noStrike">
                <a:solidFill>
                  <a:srgbClr val="000000"/>
                </a:solidFill>
                <a:latin typeface="Calibri"/>
                <a:ea typeface="Calibri"/>
                <a:cs typeface="Calibri"/>
                <a:sym typeface="Calibri"/>
              </a:rPr>
              <a:t>Bifangster af truede eller sårbare arter</a:t>
            </a:r>
            <a:endParaRPr b="1" i="0" sz="7000" u="none" cap="none" strike="noStrike">
              <a:solidFill>
                <a:srgbClr val="000000"/>
              </a:solidFill>
              <a:latin typeface="Calibri"/>
              <a:ea typeface="Calibri"/>
              <a:cs typeface="Calibri"/>
              <a:sym typeface="Calibri"/>
            </a:endParaRPr>
          </a:p>
        </p:txBody>
      </p:sp>
      <p:sp>
        <p:nvSpPr>
          <p:cNvPr id="494" name="Google Shape;494;g939628f069_1_1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495" name="Google Shape;495;g939628f069_1_113"/>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496" name="Google Shape;496;g939628f069_1_113"/>
          <p:cNvSpPr txBox="1"/>
          <p:nvPr/>
        </p:nvSpPr>
        <p:spPr>
          <a:xfrm>
            <a:off x="491250" y="3281625"/>
            <a:ext cx="10841400" cy="479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2D2829"/>
                </a:solidFill>
                <a:latin typeface="Calibri"/>
                <a:ea typeface="Calibri"/>
                <a:cs typeface="Calibri"/>
                <a:sym typeface="Calibri"/>
              </a:rPr>
              <a:t>Ved brug af garn under fiskeri kommer der ofte bifangster med. Nogle bifangster er ønskværdige og værdifulde, fx blæksprutter, mens andre er uønskede og problematiske, fx marsvin.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2D2829"/>
                </a:solidFill>
                <a:latin typeface="Calibri"/>
                <a:ea typeface="Calibri"/>
                <a:cs typeface="Calibri"/>
                <a:sym typeface="Calibri"/>
              </a:rPr>
              <a:t>Et eksempel på en uønsket og problematisk bifangst er havpattedyr. Bifangsterne varierer efter fisk, der fiskes efter, fangstområde og brug af redskaber. I tillæg kan fiskeripraksissen til dels også være med til at afgøre, om uønskede bifangster kan sættes ud i live igen, eller om det ikke er tilfældet.</a:t>
            </a:r>
            <a:r>
              <a:rPr b="0" i="0" lang="en-GB" sz="850" u="none" cap="none" strike="noStrike">
                <a:solidFill>
                  <a:srgbClr val="2D2829"/>
                </a:solidFill>
                <a:latin typeface="Arial"/>
                <a:ea typeface="Arial"/>
                <a:cs typeface="Arial"/>
                <a:sym typeface="Arial"/>
              </a:rPr>
              <a:t> </a:t>
            </a:r>
            <a:endParaRPr b="0" i="0" sz="850" u="none" cap="none" strike="noStrike">
              <a:solidFill>
                <a:srgbClr val="2D2829"/>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F0E0"/>
        </a:solidFill>
      </p:bgPr>
    </p:bg>
    <p:spTree>
      <p:nvGrpSpPr>
        <p:cNvPr id="500" name="Shape 500"/>
        <p:cNvGrpSpPr/>
        <p:nvPr/>
      </p:nvGrpSpPr>
      <p:grpSpPr>
        <a:xfrm>
          <a:off x="0" y="0"/>
          <a:ext cx="0" cy="0"/>
          <a:chOff x="0" y="0"/>
          <a:chExt cx="0" cy="0"/>
        </a:xfrm>
      </p:grpSpPr>
      <p:sp>
        <p:nvSpPr>
          <p:cNvPr id="501" name="Google Shape;501;g939628f069_1_123"/>
          <p:cNvSpPr txBox="1"/>
          <p:nvPr/>
        </p:nvSpPr>
        <p:spPr>
          <a:xfrm>
            <a:off x="665150" y="859450"/>
            <a:ext cx="9305700" cy="125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0"/>
              <a:buFont typeface="Arial"/>
              <a:buNone/>
            </a:pPr>
            <a:r>
              <a:rPr b="1" i="0" lang="en-GB" sz="7000" u="none" cap="none" strike="noStrike">
                <a:solidFill>
                  <a:srgbClr val="000000"/>
                </a:solidFill>
                <a:latin typeface="Calibri"/>
                <a:ea typeface="Calibri"/>
                <a:cs typeface="Calibri"/>
                <a:sym typeface="Calibri"/>
              </a:rPr>
              <a:t>CO</a:t>
            </a:r>
            <a:r>
              <a:rPr b="1" baseline="-25000" i="0" lang="en-GB" sz="7000" u="none" cap="none" strike="noStrike">
                <a:solidFill>
                  <a:srgbClr val="000000"/>
                </a:solidFill>
                <a:latin typeface="Calibri"/>
                <a:ea typeface="Calibri"/>
                <a:cs typeface="Calibri"/>
                <a:sym typeface="Calibri"/>
              </a:rPr>
              <a:t>2</a:t>
            </a:r>
            <a:r>
              <a:rPr b="1" i="0" lang="en-GB" sz="7000" u="none" cap="none" strike="noStrike">
                <a:solidFill>
                  <a:srgbClr val="000000"/>
                </a:solidFill>
                <a:latin typeface="Calibri"/>
                <a:ea typeface="Calibri"/>
                <a:cs typeface="Calibri"/>
                <a:sym typeface="Calibri"/>
              </a:rPr>
              <a:t>-</a:t>
            </a:r>
            <a:r>
              <a:rPr b="1" lang="en-GB" sz="7000">
                <a:latin typeface="Calibri"/>
                <a:ea typeface="Calibri"/>
                <a:cs typeface="Calibri"/>
                <a:sym typeface="Calibri"/>
              </a:rPr>
              <a:t>u</a:t>
            </a:r>
            <a:r>
              <a:rPr b="1" i="0" lang="en-GB" sz="7000" u="none" cap="none" strike="noStrike">
                <a:solidFill>
                  <a:srgbClr val="000000"/>
                </a:solidFill>
                <a:latin typeface="Calibri"/>
                <a:ea typeface="Calibri"/>
                <a:cs typeface="Calibri"/>
                <a:sym typeface="Calibri"/>
              </a:rPr>
              <a:t>dledninger</a:t>
            </a:r>
            <a:endParaRPr b="1" i="0" sz="7000" u="none" cap="none" strike="noStrike">
              <a:solidFill>
                <a:srgbClr val="000000"/>
              </a:solidFill>
              <a:latin typeface="Calibri"/>
              <a:ea typeface="Calibri"/>
              <a:cs typeface="Calibri"/>
              <a:sym typeface="Calibri"/>
            </a:endParaRPr>
          </a:p>
        </p:txBody>
      </p:sp>
      <p:sp>
        <p:nvSpPr>
          <p:cNvPr id="502" name="Google Shape;502;g939628f069_1_1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503" name="Google Shape;503;g939628f069_1_123"/>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504" name="Google Shape;504;g939628f069_1_123"/>
          <p:cNvSpPr txBox="1"/>
          <p:nvPr/>
        </p:nvSpPr>
        <p:spPr>
          <a:xfrm>
            <a:off x="665150" y="2614750"/>
            <a:ext cx="10688700" cy="3575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2D2829"/>
                </a:solidFill>
                <a:latin typeface="Calibri"/>
                <a:ea typeface="Calibri"/>
                <a:cs typeface="Calibri"/>
                <a:sym typeface="Calibri"/>
              </a:rPr>
              <a:t>CO2-udledninger i forbindelse med fangst af fisk gøres i grove træk op ved at estimere dieselforbrug for fartøjer og sætte det i relation til fangster, det vil sige mængden af fangede fisk.</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2D2829"/>
                </a:solidFill>
                <a:latin typeface="Calibri"/>
                <a:ea typeface="Calibri"/>
                <a:cs typeface="Calibri"/>
                <a:sym typeface="Calibri"/>
              </a:rPr>
              <a:t>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2D2829"/>
                </a:solidFill>
                <a:latin typeface="Calibri"/>
                <a:ea typeface="Calibri"/>
                <a:cs typeface="Calibri"/>
                <a:sym typeface="Calibri"/>
              </a:rPr>
              <a:t>I forhold til dieselforbruget er e</a:t>
            </a:r>
            <a:r>
              <a:rPr lang="en-GB" sz="1800">
                <a:solidFill>
                  <a:srgbClr val="2D2829"/>
                </a:solidFill>
                <a:latin typeface="Calibri"/>
                <a:ea typeface="Calibri"/>
                <a:cs typeface="Calibri"/>
                <a:sym typeface="Calibri"/>
              </a:rPr>
              <a:t>n vigtig faktor</a:t>
            </a:r>
            <a:r>
              <a:rPr b="0" i="0" lang="en-GB" sz="1800" u="none" cap="none" strike="noStrike">
                <a:solidFill>
                  <a:srgbClr val="2D2829"/>
                </a:solidFill>
                <a:latin typeface="Calibri"/>
                <a:ea typeface="Calibri"/>
                <a:cs typeface="Calibri"/>
                <a:sym typeface="Calibri"/>
              </a:rPr>
              <a:t>, hvilket redskab der fiskes med.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br>
              <a:rPr b="0" i="0" lang="en-GB" sz="1800" u="none" cap="none" strike="noStrike">
                <a:solidFill>
                  <a:srgbClr val="2D2829"/>
                </a:solidFill>
                <a:latin typeface="Calibri"/>
                <a:ea typeface="Calibri"/>
                <a:cs typeface="Calibri"/>
                <a:sym typeface="Calibri"/>
              </a:rPr>
            </a:br>
            <a:r>
              <a:rPr b="0" i="0" lang="en-GB" sz="1800" u="none" cap="none" strike="noStrike">
                <a:solidFill>
                  <a:srgbClr val="2D2829"/>
                </a:solidFill>
                <a:latin typeface="Calibri"/>
                <a:ea typeface="Calibri"/>
                <a:cs typeface="Calibri"/>
                <a:sym typeface="Calibri"/>
              </a:rPr>
              <a:t>De demersale redskaber (fx bund- og bomtrawl), er tungere og har derfor et højere forbrug af diesel pr. fanget fisk end de pelagiske redskaber og de lettere demersale redskaber (fx garn og snurrevod).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F3FD"/>
        </a:solidFill>
      </p:bgPr>
    </p:bg>
    <p:spTree>
      <p:nvGrpSpPr>
        <p:cNvPr id="508" name="Shape 508"/>
        <p:cNvGrpSpPr/>
        <p:nvPr/>
      </p:nvGrpSpPr>
      <p:grpSpPr>
        <a:xfrm>
          <a:off x="0" y="0"/>
          <a:ext cx="0" cy="0"/>
          <a:chOff x="0" y="0"/>
          <a:chExt cx="0" cy="0"/>
        </a:xfrm>
      </p:grpSpPr>
      <p:sp>
        <p:nvSpPr>
          <p:cNvPr id="509" name="Google Shape;509;g939628f069_1_131"/>
          <p:cNvSpPr txBox="1"/>
          <p:nvPr/>
        </p:nvSpPr>
        <p:spPr>
          <a:xfrm>
            <a:off x="304800" y="2486150"/>
            <a:ext cx="6671100" cy="125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0"/>
              <a:buFont typeface="Arial"/>
              <a:buNone/>
            </a:pPr>
            <a:r>
              <a:rPr b="1" i="0" lang="en-GB" sz="7000" u="none" cap="none" strike="noStrike">
                <a:solidFill>
                  <a:srgbClr val="000000"/>
                </a:solidFill>
                <a:latin typeface="Calibri"/>
                <a:ea typeface="Calibri"/>
                <a:cs typeface="Calibri"/>
                <a:sym typeface="Calibri"/>
              </a:rPr>
              <a:t>Sociale, kulturelle og etiske hensyn</a:t>
            </a:r>
            <a:br>
              <a:rPr b="1" i="0" lang="en-GB" sz="7000" u="none" cap="none" strike="noStrike">
                <a:solidFill>
                  <a:srgbClr val="000000"/>
                </a:solidFill>
                <a:latin typeface="Calibri"/>
                <a:ea typeface="Calibri"/>
                <a:cs typeface="Calibri"/>
                <a:sym typeface="Calibri"/>
              </a:rPr>
            </a:br>
            <a:endParaRPr b="1" i="0" sz="7000" u="none" cap="none" strike="noStrike">
              <a:solidFill>
                <a:srgbClr val="000000"/>
              </a:solidFill>
              <a:latin typeface="Calibri"/>
              <a:ea typeface="Calibri"/>
              <a:cs typeface="Calibri"/>
              <a:sym typeface="Calibri"/>
            </a:endParaRPr>
          </a:p>
        </p:txBody>
      </p:sp>
      <p:sp>
        <p:nvSpPr>
          <p:cNvPr id="510" name="Google Shape;510;g939628f069_1_13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511" name="Google Shape;511;g939628f069_1_131"/>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512" name="Google Shape;512;g939628f069_1_131"/>
          <p:cNvSpPr txBox="1"/>
          <p:nvPr/>
        </p:nvSpPr>
        <p:spPr>
          <a:xfrm>
            <a:off x="6641850" y="1014175"/>
            <a:ext cx="4712100" cy="479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2D2829"/>
                </a:solidFill>
                <a:latin typeface="Calibri"/>
                <a:ea typeface="Calibri"/>
                <a:cs typeface="Calibri"/>
                <a:sym typeface="Calibri"/>
              </a:rPr>
              <a:t>I en dansk kontekst er traditionelt kystfiskeri og små-skala-fiskeri en del af vores maritime kulturarv, der giver liv, miljø og økonomi til kystsamfundene og de mindre havne.</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2D2829"/>
                </a:solidFill>
                <a:latin typeface="Calibri"/>
                <a:ea typeface="Calibri"/>
                <a:cs typeface="Calibri"/>
                <a:sym typeface="Calibri"/>
              </a:rPr>
              <a:t>I en international kontekst er der desværre andre grundlæggende etiske hensyn, der fortsat diskuteres, fx sikring af basale menneskerettigheder, herunder at bekæmpe børnearbejde, og sikre anstændige arbejdsvilkår for ansatte i hele værdikæden.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2D2829"/>
                </a:solidFill>
                <a:latin typeface="Calibri"/>
                <a:ea typeface="Calibri"/>
                <a:cs typeface="Calibri"/>
                <a:sym typeface="Calibri"/>
              </a:rPr>
              <a:t>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13" name="Google Shape;513;g939628f069_1_131"/>
          <p:cNvSpPr txBox="1"/>
          <p:nvPr/>
        </p:nvSpPr>
        <p:spPr>
          <a:xfrm>
            <a:off x="397800" y="4588600"/>
            <a:ext cx="5344800" cy="2200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GB" sz="1800" u="none" cap="none" strike="noStrike">
                <a:solidFill>
                  <a:srgbClr val="2D2829"/>
                </a:solidFill>
                <a:latin typeface="Calibri"/>
                <a:ea typeface="Calibri"/>
                <a:cs typeface="Calibri"/>
                <a:sym typeface="Calibri"/>
              </a:rPr>
              <a:t>Der er mange forskellige sociale, kulturelle og etiske hensyn</a:t>
            </a:r>
            <a:r>
              <a:rPr lang="en-GB" sz="1800">
                <a:solidFill>
                  <a:srgbClr val="2D2829"/>
                </a:solidFill>
                <a:latin typeface="Calibri"/>
                <a:ea typeface="Calibri"/>
                <a:cs typeface="Calibri"/>
                <a:sym typeface="Calibri"/>
              </a:rPr>
              <a:t> at forholde sig til</a:t>
            </a:r>
            <a:r>
              <a:rPr b="0" i="0" lang="en-GB" sz="1800" u="none" cap="none" strike="noStrike">
                <a:solidFill>
                  <a:srgbClr val="2D2829"/>
                </a:solidFill>
                <a:latin typeface="Calibri"/>
                <a:ea typeface="Calibri"/>
                <a:cs typeface="Calibri"/>
                <a:sym typeface="Calibri"/>
              </a:rPr>
              <a:t>, når graden af bæredygtighed i forhold til fiskeri og fisk skal gøres op, og de er meget </a:t>
            </a:r>
            <a:r>
              <a:rPr lang="en-GB" sz="1800">
                <a:solidFill>
                  <a:srgbClr val="2D2829"/>
                </a:solidFill>
                <a:latin typeface="Calibri"/>
                <a:ea typeface="Calibri"/>
                <a:cs typeface="Calibri"/>
                <a:sym typeface="Calibri"/>
              </a:rPr>
              <a:t>bestemt af sammenhæng og kontekst.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g939628f069_1_14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GB" sz="7000"/>
              <a:t>Etik</a:t>
            </a:r>
            <a:endParaRPr/>
          </a:p>
        </p:txBody>
      </p:sp>
      <p:sp>
        <p:nvSpPr>
          <p:cNvPr id="520" name="Google Shape;520;g939628f069_1_141"/>
          <p:cNvSpPr txBox="1"/>
          <p:nvPr>
            <p:ph idx="1" type="body"/>
          </p:nvPr>
        </p:nvSpPr>
        <p:spPr>
          <a:xfrm>
            <a:off x="838200" y="1700350"/>
            <a:ext cx="46836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lang="en-GB" sz="1800">
                <a:solidFill>
                  <a:srgbClr val="2D2829"/>
                </a:solidFill>
              </a:rPr>
              <a:t>Både for opdræt, hvor fisk holdes indespærret og aflives, og ved fiskeri, hvor fangsten skal håndteres og aflives, kan der også være tale om en stribe udfordrende etiske dilemmaer i forhold til dyrevelfærd.</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rPr lang="en-GB" sz="1800">
                <a:solidFill>
                  <a:srgbClr val="2D2829"/>
                </a:solidFill>
              </a:rPr>
              <a:t>På nuværende tidspunkt eksisterer der ikke meget forskning om fisks dyrevelfærd, og fisks dyrevelfærd er i nogen grad gået under radaren i sammenligning med andre dyregrupper, som vi spiser. Men i en moderne forståelse af bæredygtighed, hvor fx økologi er i fokus, er der i højere grad kommet fokus på fisks dyrevelfærd også, lige som forskere er begyndt at beskæftige sig med, om fisk kan føle smerte.</a:t>
            </a:r>
            <a:endParaRPr sz="1800">
              <a:solidFill>
                <a:srgbClr val="2D2829"/>
              </a:solidFill>
            </a:endParaRPr>
          </a:p>
          <a:p>
            <a:pPr indent="0" lvl="0" marL="0" rtl="0" algn="l">
              <a:lnSpc>
                <a:spcPct val="115000"/>
              </a:lnSpc>
              <a:spcBef>
                <a:spcPts val="0"/>
              </a:spcBef>
              <a:spcAft>
                <a:spcPts val="0"/>
              </a:spcAft>
              <a:buClr>
                <a:schemeClr val="dk1"/>
              </a:buClr>
              <a:buSzPts val="1100"/>
              <a:buFont typeface="Arial"/>
              <a:buNone/>
            </a:pPr>
            <a:r>
              <a:rPr lang="en-GB" sz="1800">
                <a:solidFill>
                  <a:srgbClr val="2D2829"/>
                </a:solidFill>
              </a:rPr>
              <a:t> </a:t>
            </a:r>
            <a:endParaRPr/>
          </a:p>
        </p:txBody>
      </p:sp>
      <p:sp>
        <p:nvSpPr>
          <p:cNvPr id="521" name="Google Shape;521;g939628f069_1_14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pic>
        <p:nvPicPr>
          <p:cNvPr id="522" name="Google Shape;522;g939628f069_1_141"/>
          <p:cNvPicPr preferRelativeResize="0"/>
          <p:nvPr/>
        </p:nvPicPr>
        <p:blipFill rotWithShape="1">
          <a:blip r:embed="rId3">
            <a:alphaModFix/>
          </a:blip>
          <a:srcRect b="0" l="0" r="0" t="0"/>
          <a:stretch/>
        </p:blipFill>
        <p:spPr>
          <a:xfrm>
            <a:off x="5805100" y="223800"/>
            <a:ext cx="9362224" cy="670079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g939628f069_1_150"/>
          <p:cNvSpPr txBox="1"/>
          <p:nvPr/>
        </p:nvSpPr>
        <p:spPr>
          <a:xfrm>
            <a:off x="304800" y="3171950"/>
            <a:ext cx="6671100" cy="125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0"/>
              <a:buFont typeface="Arial"/>
              <a:buNone/>
            </a:pPr>
            <a:r>
              <a:rPr b="1" i="0" lang="en-GB" sz="7000" u="none" cap="none" strike="noStrike">
                <a:solidFill>
                  <a:srgbClr val="000000"/>
                </a:solidFill>
                <a:latin typeface="Calibri"/>
                <a:ea typeface="Calibri"/>
                <a:cs typeface="Calibri"/>
                <a:sym typeface="Calibri"/>
              </a:rPr>
              <a:t>Smag, kvalitet</a:t>
            </a:r>
            <a:br>
              <a:rPr b="1" i="0" lang="en-GB" sz="7000" u="none" cap="none" strike="noStrike">
                <a:solidFill>
                  <a:srgbClr val="000000"/>
                </a:solidFill>
                <a:latin typeface="Calibri"/>
                <a:ea typeface="Calibri"/>
                <a:cs typeface="Calibri"/>
                <a:sym typeface="Calibri"/>
              </a:rPr>
            </a:br>
            <a:r>
              <a:rPr b="1" i="0" lang="en-GB" sz="7000" u="none" cap="none" strike="noStrike">
                <a:solidFill>
                  <a:srgbClr val="000000"/>
                </a:solidFill>
                <a:latin typeface="Calibri"/>
                <a:ea typeface="Calibri"/>
                <a:cs typeface="Calibri"/>
                <a:sym typeface="Calibri"/>
              </a:rPr>
              <a:t>Sundhed og </a:t>
            </a:r>
            <a:br>
              <a:rPr b="1" i="0" lang="en-GB" sz="7000" u="none" cap="none" strike="noStrike">
                <a:solidFill>
                  <a:srgbClr val="000000"/>
                </a:solidFill>
                <a:latin typeface="Calibri"/>
                <a:ea typeface="Calibri"/>
                <a:cs typeface="Calibri"/>
                <a:sym typeface="Calibri"/>
              </a:rPr>
            </a:br>
            <a:r>
              <a:rPr b="1" i="0" lang="en-GB" sz="7000" u="none" cap="none" strike="noStrike">
                <a:solidFill>
                  <a:srgbClr val="000000"/>
                </a:solidFill>
                <a:latin typeface="Calibri"/>
                <a:ea typeface="Calibri"/>
                <a:cs typeface="Calibri"/>
                <a:sym typeface="Calibri"/>
              </a:rPr>
              <a:t>fødevare-</a:t>
            </a:r>
            <a:br>
              <a:rPr b="1" i="0" lang="en-GB" sz="7000" u="none" cap="none" strike="noStrike">
                <a:solidFill>
                  <a:srgbClr val="000000"/>
                </a:solidFill>
                <a:latin typeface="Calibri"/>
                <a:ea typeface="Calibri"/>
                <a:cs typeface="Calibri"/>
                <a:sym typeface="Calibri"/>
              </a:rPr>
            </a:br>
            <a:r>
              <a:rPr b="1" i="0" lang="en-GB" sz="7000" u="none" cap="none" strike="noStrike">
                <a:solidFill>
                  <a:srgbClr val="000000"/>
                </a:solidFill>
                <a:latin typeface="Calibri"/>
                <a:ea typeface="Calibri"/>
                <a:cs typeface="Calibri"/>
                <a:sym typeface="Calibri"/>
              </a:rPr>
              <a:t>sikkerhed</a:t>
            </a:r>
            <a:br>
              <a:rPr b="1" i="0" lang="en-GB" sz="7000" u="none" cap="none" strike="noStrike">
                <a:solidFill>
                  <a:srgbClr val="000000"/>
                </a:solidFill>
                <a:latin typeface="Calibri"/>
                <a:ea typeface="Calibri"/>
                <a:cs typeface="Calibri"/>
                <a:sym typeface="Calibri"/>
              </a:rPr>
            </a:br>
            <a:endParaRPr b="1" i="0" sz="7000" u="none" cap="none" strike="noStrike">
              <a:solidFill>
                <a:srgbClr val="000000"/>
              </a:solidFill>
              <a:latin typeface="Calibri"/>
              <a:ea typeface="Calibri"/>
              <a:cs typeface="Calibri"/>
              <a:sym typeface="Calibri"/>
            </a:endParaRPr>
          </a:p>
        </p:txBody>
      </p:sp>
      <p:sp>
        <p:nvSpPr>
          <p:cNvPr id="528" name="Google Shape;528;g939628f069_1_15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529" name="Google Shape;529;g939628f069_1_150"/>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530" name="Google Shape;530;g939628f069_1_150"/>
          <p:cNvSpPr txBox="1"/>
          <p:nvPr/>
        </p:nvSpPr>
        <p:spPr>
          <a:xfrm>
            <a:off x="6641850" y="1318975"/>
            <a:ext cx="4712100" cy="479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2D2829"/>
                </a:solidFill>
                <a:latin typeface="Calibri"/>
                <a:ea typeface="Calibri"/>
                <a:cs typeface="Calibri"/>
                <a:sym typeface="Calibri"/>
              </a:rPr>
              <a:t>Det giver sig selv, at der på en skole for madprofessionelle er nødt til at være fokus på smag, kvalitet, sundhed og fødevaresikkerhed, selvom det ikke er typiske elementer, der tages i betragtning, når der diskuteres bæredygtighed.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2D2829"/>
                </a:solidFill>
                <a:latin typeface="Calibri"/>
                <a:ea typeface="Calibri"/>
                <a:cs typeface="Calibri"/>
                <a:sym typeface="Calibri"/>
              </a:rPr>
              <a:t>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531" name="Google Shape;531;g939628f069_1_150"/>
          <p:cNvPicPr preferRelativeResize="0"/>
          <p:nvPr/>
        </p:nvPicPr>
        <p:blipFill rotWithShape="1">
          <a:blip r:embed="rId4">
            <a:alphaModFix/>
          </a:blip>
          <a:srcRect b="0" l="0" r="0" t="0"/>
          <a:stretch/>
        </p:blipFill>
        <p:spPr>
          <a:xfrm>
            <a:off x="7162800" y="3108200"/>
            <a:ext cx="2863291" cy="28671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g939628f069_1_16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537" name="Google Shape;537;g939628f069_1_161"/>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538" name="Google Shape;538;g939628f069_1_161"/>
          <p:cNvSpPr txBox="1"/>
          <p:nvPr/>
        </p:nvSpPr>
        <p:spPr>
          <a:xfrm>
            <a:off x="668125" y="574500"/>
            <a:ext cx="5550300" cy="479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1" lang="en-GB" sz="1800">
                <a:solidFill>
                  <a:srgbClr val="2D2829"/>
                </a:solidFill>
                <a:latin typeface="Calibri"/>
                <a:ea typeface="Calibri"/>
                <a:cs typeface="Calibri"/>
                <a:sym typeface="Calibri"/>
              </a:rPr>
              <a:t>Kvalitet i forhold til fisk</a:t>
            </a:r>
            <a:br>
              <a:rPr b="0" i="0" lang="en-GB" sz="1800" u="none" cap="none" strike="noStrike">
                <a:solidFill>
                  <a:srgbClr val="2D2829"/>
                </a:solidFill>
                <a:latin typeface="Calibri"/>
                <a:ea typeface="Calibri"/>
                <a:cs typeface="Calibri"/>
                <a:sym typeface="Calibri"/>
              </a:rPr>
            </a:br>
            <a:endParaRPr b="0" i="0" sz="1800" u="none" cap="none" strike="noStrike">
              <a:solidFill>
                <a:srgbClr val="2D2829"/>
              </a:solidFill>
              <a:latin typeface="Calibri"/>
              <a:ea typeface="Calibri"/>
              <a:cs typeface="Calibri"/>
              <a:sym typeface="Calibri"/>
            </a:endParaRPr>
          </a:p>
          <a:p>
            <a:pPr indent="-342900" lvl="0" marL="457200" marR="0" rtl="0" algn="l">
              <a:lnSpc>
                <a:spcPct val="115000"/>
              </a:lnSpc>
              <a:spcBef>
                <a:spcPts val="0"/>
              </a:spcBef>
              <a:spcAft>
                <a:spcPts val="0"/>
              </a:spcAft>
              <a:buClr>
                <a:srgbClr val="2D2829"/>
              </a:buClr>
              <a:buSzPts val="1800"/>
              <a:buFont typeface="Calibri"/>
              <a:buChar char="●"/>
            </a:pPr>
            <a:r>
              <a:rPr lang="en-GB" sz="1800">
                <a:solidFill>
                  <a:srgbClr val="2D2829"/>
                </a:solidFill>
                <a:latin typeface="Calibri"/>
                <a:ea typeface="Calibri"/>
                <a:cs typeface="Calibri"/>
                <a:sym typeface="Calibri"/>
              </a:rPr>
              <a:t>Kvaliteten og smagen af fisken påvirkes af fiskeriredskabets </a:t>
            </a:r>
            <a:r>
              <a:rPr lang="en-GB" sz="1800">
                <a:solidFill>
                  <a:srgbClr val="2D2829"/>
                </a:solidFill>
                <a:latin typeface="Calibri"/>
                <a:ea typeface="Calibri"/>
                <a:cs typeface="Calibri"/>
                <a:sym typeface="Calibri"/>
              </a:rPr>
              <a:t>fysiske indvirkning på fisken, hvor hurtigt fisken er afblødt og lagt på is, samt tiden fra fangst til konsumering.</a:t>
            </a:r>
            <a:endParaRPr sz="1800">
              <a:solidFill>
                <a:srgbClr val="2D2829"/>
              </a:solidFill>
              <a:latin typeface="Calibri"/>
              <a:ea typeface="Calibri"/>
              <a:cs typeface="Calibri"/>
              <a:sym typeface="Calibri"/>
            </a:endParaRPr>
          </a:p>
          <a:p>
            <a:pPr indent="-342900" lvl="0" marL="457200" marR="0" rtl="0" algn="l">
              <a:lnSpc>
                <a:spcPct val="115000"/>
              </a:lnSpc>
              <a:spcBef>
                <a:spcPts val="0"/>
              </a:spcBef>
              <a:spcAft>
                <a:spcPts val="0"/>
              </a:spcAft>
              <a:buClr>
                <a:srgbClr val="2D2829"/>
              </a:buClr>
              <a:buSzPts val="1800"/>
              <a:buFont typeface="Calibri"/>
              <a:buChar char="●"/>
            </a:pPr>
            <a:r>
              <a:rPr b="0" i="0" lang="en-GB" sz="1800" u="none" cap="none" strike="noStrike">
                <a:solidFill>
                  <a:srgbClr val="2D2829"/>
                </a:solidFill>
                <a:latin typeface="Calibri"/>
                <a:ea typeface="Calibri"/>
                <a:cs typeface="Calibri"/>
                <a:sym typeface="Calibri"/>
              </a:rPr>
              <a:t>Kvaliteten kan objektivt måles ved at se på, hvor fremskreden fordærvelsesprocessen er ved indtag</a:t>
            </a:r>
            <a:r>
              <a:rPr lang="en-GB" sz="1800">
                <a:solidFill>
                  <a:srgbClr val="2D2829"/>
                </a:solidFill>
                <a:latin typeface="Calibri"/>
                <a:ea typeface="Calibri"/>
                <a:cs typeface="Calibri"/>
                <a:sym typeface="Calibri"/>
              </a:rPr>
              <a:t>.</a:t>
            </a:r>
            <a:br>
              <a:rPr b="0" i="0" lang="en-GB" sz="1800" u="none" cap="none" strike="noStrike">
                <a:solidFill>
                  <a:srgbClr val="2D2829"/>
                </a:solidFill>
                <a:latin typeface="Calibri"/>
                <a:ea typeface="Calibri"/>
                <a:cs typeface="Calibri"/>
                <a:sym typeface="Calibri"/>
              </a:rPr>
            </a:b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1" lang="en-GB" sz="1800">
                <a:solidFill>
                  <a:srgbClr val="2D2829"/>
                </a:solidFill>
                <a:latin typeface="Calibri"/>
                <a:ea typeface="Calibri"/>
                <a:cs typeface="Calibri"/>
                <a:sym typeface="Calibri"/>
              </a:rPr>
              <a:t>F</a:t>
            </a:r>
            <a:r>
              <a:rPr b="1" i="0" lang="en-GB" sz="1800" u="none" cap="none" strike="noStrike">
                <a:solidFill>
                  <a:srgbClr val="2D2829"/>
                </a:solidFill>
                <a:latin typeface="Calibri"/>
                <a:ea typeface="Calibri"/>
                <a:cs typeface="Calibri"/>
                <a:sym typeface="Calibri"/>
              </a:rPr>
              <a:t>ødevaresikkerhed i forhold til fisk</a:t>
            </a:r>
            <a:endParaRPr b="1"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1" sz="1800">
              <a:solidFill>
                <a:srgbClr val="2D2829"/>
              </a:solidFill>
              <a:latin typeface="Calibri"/>
              <a:ea typeface="Calibri"/>
              <a:cs typeface="Calibri"/>
              <a:sym typeface="Calibri"/>
            </a:endParaRPr>
          </a:p>
          <a:p>
            <a:pPr indent="-342900" lvl="0" marL="457200" marR="0" rtl="0" algn="l">
              <a:lnSpc>
                <a:spcPct val="115000"/>
              </a:lnSpc>
              <a:spcBef>
                <a:spcPts val="0"/>
              </a:spcBef>
              <a:spcAft>
                <a:spcPts val="0"/>
              </a:spcAft>
              <a:buClr>
                <a:srgbClr val="2D2829"/>
              </a:buClr>
              <a:buSzPts val="1800"/>
              <a:buFont typeface="Calibri"/>
              <a:buChar char="●"/>
            </a:pPr>
            <a:r>
              <a:rPr lang="en-GB" sz="1800">
                <a:solidFill>
                  <a:srgbClr val="2D2829"/>
                </a:solidFill>
                <a:latin typeface="Calibri"/>
                <a:ea typeface="Calibri"/>
                <a:cs typeface="Calibri"/>
                <a:sym typeface="Calibri"/>
              </a:rPr>
              <a:t>Fødevaresikkerheden </a:t>
            </a:r>
            <a:r>
              <a:rPr b="0" i="0" lang="en-GB" sz="1800" u="none" cap="none" strike="noStrike">
                <a:solidFill>
                  <a:srgbClr val="2D2829"/>
                </a:solidFill>
                <a:latin typeface="Calibri"/>
                <a:ea typeface="Calibri"/>
                <a:cs typeface="Calibri"/>
                <a:sym typeface="Calibri"/>
              </a:rPr>
              <a:t>drejer </a:t>
            </a:r>
            <a:r>
              <a:rPr lang="en-GB" sz="1800">
                <a:solidFill>
                  <a:srgbClr val="2D2829"/>
                </a:solidFill>
                <a:latin typeface="Calibri"/>
                <a:ea typeface="Calibri"/>
                <a:cs typeface="Calibri"/>
                <a:sym typeface="Calibri"/>
              </a:rPr>
              <a:t>sig bl.a. </a:t>
            </a:r>
            <a:r>
              <a:rPr b="0" i="0" lang="en-GB" sz="1800" u="none" cap="none" strike="noStrike">
                <a:solidFill>
                  <a:srgbClr val="2D2829"/>
                </a:solidFill>
                <a:latin typeface="Calibri"/>
                <a:ea typeface="Calibri"/>
                <a:cs typeface="Calibri"/>
                <a:sym typeface="Calibri"/>
              </a:rPr>
              <a:t>om tilstedeværelsen af uønskede stoffer i fisken, fx mikropla</a:t>
            </a:r>
            <a:r>
              <a:rPr lang="en-GB" sz="1800">
                <a:solidFill>
                  <a:srgbClr val="2D2829"/>
                </a:solidFill>
                <a:latin typeface="Calibri"/>
                <a:ea typeface="Calibri"/>
                <a:cs typeface="Calibri"/>
                <a:sym typeface="Calibri"/>
              </a:rPr>
              <a:t>stik eller tungmetaller</a:t>
            </a:r>
            <a:r>
              <a:rPr b="0" i="0" lang="en-GB" sz="1800" u="none" cap="none" strike="noStrike">
                <a:solidFill>
                  <a:srgbClr val="2D2829"/>
                </a:solidFill>
                <a:latin typeface="Calibri"/>
                <a:ea typeface="Calibri"/>
                <a:cs typeface="Calibri"/>
                <a:sym typeface="Calibri"/>
              </a:rPr>
              <a:t>. Det kan være stoffer, som den vilde fisk har optaget fra det naturlige miljø (typisk gennem fødekæden), eller stoffer, som fisken </a:t>
            </a:r>
            <a:r>
              <a:rPr lang="en-GB" sz="1800">
                <a:solidFill>
                  <a:srgbClr val="2D2829"/>
                </a:solidFill>
                <a:latin typeface="Calibri"/>
                <a:ea typeface="Calibri"/>
                <a:cs typeface="Calibri"/>
                <a:sym typeface="Calibri"/>
              </a:rPr>
              <a:t>har indtaget </a:t>
            </a:r>
            <a:r>
              <a:rPr b="0" i="0" lang="en-GB" sz="1800" u="none" cap="none" strike="noStrike">
                <a:solidFill>
                  <a:srgbClr val="2D2829"/>
                </a:solidFill>
                <a:latin typeface="Calibri"/>
                <a:ea typeface="Calibri"/>
                <a:cs typeface="Calibri"/>
                <a:sym typeface="Calibri"/>
              </a:rPr>
              <a:t>under opdræt</a:t>
            </a:r>
            <a:r>
              <a:rPr lang="en-GB" sz="1800">
                <a:solidFill>
                  <a:srgbClr val="2D2829"/>
                </a:solidFill>
                <a:latin typeface="Calibri"/>
                <a:ea typeface="Calibri"/>
                <a:cs typeface="Calibri"/>
                <a:sym typeface="Calibri"/>
              </a:rPr>
              <a:t>, fx medicinrester.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2D2829"/>
                </a:solidFill>
                <a:latin typeface="Calibri"/>
                <a:ea typeface="Calibri"/>
                <a:cs typeface="Calibri"/>
                <a:sym typeface="Calibri"/>
              </a:rPr>
              <a:t>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539" name="Google Shape;539;g939628f069_1_161"/>
          <p:cNvPicPr preferRelativeResize="0"/>
          <p:nvPr/>
        </p:nvPicPr>
        <p:blipFill rotWithShape="1">
          <a:blip r:embed="rId4">
            <a:alphaModFix/>
          </a:blip>
          <a:srcRect b="0" l="0" r="0" t="0"/>
          <a:stretch/>
        </p:blipFill>
        <p:spPr>
          <a:xfrm>
            <a:off x="6517325" y="2005913"/>
            <a:ext cx="5446082" cy="286714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g939628f069_1_171"/>
          <p:cNvSpPr txBox="1"/>
          <p:nvPr/>
        </p:nvSpPr>
        <p:spPr>
          <a:xfrm>
            <a:off x="304800" y="3171950"/>
            <a:ext cx="6671100" cy="125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0"/>
              <a:buFont typeface="Arial"/>
              <a:buNone/>
            </a:pPr>
            <a:r>
              <a:rPr b="1" i="0" lang="en-GB" sz="7000" u="none" cap="none" strike="noStrike">
                <a:solidFill>
                  <a:srgbClr val="000000"/>
                </a:solidFill>
                <a:latin typeface="Calibri"/>
                <a:ea typeface="Calibri"/>
                <a:cs typeface="Calibri"/>
                <a:sym typeface="Calibri"/>
              </a:rPr>
              <a:t>Mærknings-</a:t>
            </a:r>
            <a:br>
              <a:rPr b="1" i="0" lang="en-GB" sz="7000" u="none" cap="none" strike="noStrike">
                <a:solidFill>
                  <a:srgbClr val="000000"/>
                </a:solidFill>
                <a:latin typeface="Calibri"/>
                <a:ea typeface="Calibri"/>
                <a:cs typeface="Calibri"/>
                <a:sym typeface="Calibri"/>
              </a:rPr>
            </a:br>
            <a:r>
              <a:rPr b="1" i="0" lang="en-GB" sz="7000" u="none" cap="none" strike="noStrike">
                <a:solidFill>
                  <a:srgbClr val="000000"/>
                </a:solidFill>
                <a:latin typeface="Calibri"/>
                <a:ea typeface="Calibri"/>
                <a:cs typeface="Calibri"/>
                <a:sym typeface="Calibri"/>
              </a:rPr>
              <a:t>ordninger </a:t>
            </a:r>
            <a:br>
              <a:rPr b="1" i="0" lang="en-GB" sz="7000" u="none" cap="none" strike="noStrike">
                <a:solidFill>
                  <a:srgbClr val="000000"/>
                </a:solidFill>
                <a:latin typeface="Calibri"/>
                <a:ea typeface="Calibri"/>
                <a:cs typeface="Calibri"/>
                <a:sym typeface="Calibri"/>
              </a:rPr>
            </a:br>
            <a:r>
              <a:rPr b="1" i="0" lang="en-GB" sz="7000" u="none" cap="none" strike="noStrike">
                <a:solidFill>
                  <a:srgbClr val="000000"/>
                </a:solidFill>
                <a:latin typeface="Calibri"/>
                <a:ea typeface="Calibri"/>
                <a:cs typeface="Calibri"/>
                <a:sym typeface="Calibri"/>
              </a:rPr>
              <a:t>for bære-</a:t>
            </a:r>
            <a:br>
              <a:rPr b="1" i="0" lang="en-GB" sz="7000" u="none" cap="none" strike="noStrike">
                <a:solidFill>
                  <a:srgbClr val="000000"/>
                </a:solidFill>
                <a:latin typeface="Calibri"/>
                <a:ea typeface="Calibri"/>
                <a:cs typeface="Calibri"/>
                <a:sym typeface="Calibri"/>
              </a:rPr>
            </a:br>
            <a:r>
              <a:rPr b="1" i="0" lang="en-GB" sz="7000" u="none" cap="none" strike="noStrike">
                <a:solidFill>
                  <a:srgbClr val="000000"/>
                </a:solidFill>
                <a:latin typeface="Calibri"/>
                <a:ea typeface="Calibri"/>
                <a:cs typeface="Calibri"/>
                <a:sym typeface="Calibri"/>
              </a:rPr>
              <a:t>dygtig fisk</a:t>
            </a:r>
            <a:br>
              <a:rPr b="1" i="0" lang="en-GB" sz="7000" u="none" cap="none" strike="noStrike">
                <a:solidFill>
                  <a:srgbClr val="000000"/>
                </a:solidFill>
                <a:latin typeface="Calibri"/>
                <a:ea typeface="Calibri"/>
                <a:cs typeface="Calibri"/>
                <a:sym typeface="Calibri"/>
              </a:rPr>
            </a:br>
            <a:endParaRPr b="1" i="0" sz="7000" u="none" cap="none" strike="noStrike">
              <a:solidFill>
                <a:srgbClr val="000000"/>
              </a:solidFill>
              <a:latin typeface="Calibri"/>
              <a:ea typeface="Calibri"/>
              <a:cs typeface="Calibri"/>
              <a:sym typeface="Calibri"/>
            </a:endParaRPr>
          </a:p>
        </p:txBody>
      </p:sp>
      <p:sp>
        <p:nvSpPr>
          <p:cNvPr id="545" name="Google Shape;545;g939628f069_1_17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546" name="Google Shape;546;g939628f069_1_171"/>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pic>
        <p:nvPicPr>
          <p:cNvPr id="547" name="Google Shape;547;g939628f069_1_171"/>
          <p:cNvPicPr preferRelativeResize="0"/>
          <p:nvPr/>
        </p:nvPicPr>
        <p:blipFill rotWithShape="1">
          <a:blip r:embed="rId4">
            <a:alphaModFix/>
          </a:blip>
          <a:srcRect b="0" l="0" r="0" t="0"/>
          <a:stretch/>
        </p:blipFill>
        <p:spPr>
          <a:xfrm>
            <a:off x="8875537" y="4778923"/>
            <a:ext cx="2860525" cy="1609049"/>
          </a:xfrm>
          <a:prstGeom prst="rect">
            <a:avLst/>
          </a:prstGeom>
          <a:noFill/>
          <a:ln>
            <a:noFill/>
          </a:ln>
        </p:spPr>
      </p:pic>
      <p:pic>
        <p:nvPicPr>
          <p:cNvPr id="548" name="Google Shape;548;g939628f069_1_171"/>
          <p:cNvPicPr preferRelativeResize="0"/>
          <p:nvPr/>
        </p:nvPicPr>
        <p:blipFill rotWithShape="1">
          <a:blip r:embed="rId5">
            <a:alphaModFix/>
          </a:blip>
          <a:srcRect b="0" l="0" r="0" t="0"/>
          <a:stretch/>
        </p:blipFill>
        <p:spPr>
          <a:xfrm>
            <a:off x="6068874" y="4792471"/>
            <a:ext cx="2560325" cy="1430929"/>
          </a:xfrm>
          <a:prstGeom prst="rect">
            <a:avLst/>
          </a:prstGeom>
          <a:noFill/>
          <a:ln>
            <a:noFill/>
          </a:ln>
        </p:spPr>
      </p:pic>
      <p:pic>
        <p:nvPicPr>
          <p:cNvPr id="549" name="Google Shape;549;g939628f069_1_171"/>
          <p:cNvPicPr preferRelativeResize="0"/>
          <p:nvPr/>
        </p:nvPicPr>
        <p:blipFill rotWithShape="1">
          <a:blip r:embed="rId6">
            <a:alphaModFix/>
          </a:blip>
          <a:srcRect b="0" l="0" r="0" t="0"/>
          <a:stretch/>
        </p:blipFill>
        <p:spPr>
          <a:xfrm>
            <a:off x="6876861" y="3377200"/>
            <a:ext cx="2588239" cy="1250700"/>
          </a:xfrm>
          <a:prstGeom prst="rect">
            <a:avLst/>
          </a:prstGeom>
          <a:noFill/>
          <a:ln>
            <a:noFill/>
          </a:ln>
        </p:spPr>
      </p:pic>
      <p:pic>
        <p:nvPicPr>
          <p:cNvPr id="550" name="Google Shape;550;g939628f069_1_171"/>
          <p:cNvPicPr preferRelativeResize="0"/>
          <p:nvPr/>
        </p:nvPicPr>
        <p:blipFill rotWithShape="1">
          <a:blip r:embed="rId7">
            <a:alphaModFix/>
          </a:blip>
          <a:srcRect b="0" l="0" r="0" t="0"/>
          <a:stretch/>
        </p:blipFill>
        <p:spPr>
          <a:xfrm>
            <a:off x="9682137" y="3454713"/>
            <a:ext cx="2053901" cy="1179146"/>
          </a:xfrm>
          <a:prstGeom prst="rect">
            <a:avLst/>
          </a:prstGeom>
          <a:noFill/>
          <a:ln>
            <a:noFill/>
          </a:ln>
        </p:spPr>
      </p:pic>
      <p:pic>
        <p:nvPicPr>
          <p:cNvPr id="551" name="Google Shape;551;g939628f069_1_171"/>
          <p:cNvPicPr preferRelativeResize="0"/>
          <p:nvPr/>
        </p:nvPicPr>
        <p:blipFill>
          <a:blip r:embed="rId8">
            <a:alphaModFix/>
          </a:blip>
          <a:stretch>
            <a:fillRect/>
          </a:stretch>
        </p:blipFill>
        <p:spPr>
          <a:xfrm>
            <a:off x="9365150" y="701550"/>
            <a:ext cx="2743200" cy="27445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939628f069_1_184"/>
          <p:cNvSpPr txBox="1"/>
          <p:nvPr>
            <p:ph type="title"/>
          </p:nvPr>
        </p:nvSpPr>
        <p:spPr>
          <a:xfrm>
            <a:off x="838200" y="9747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GB" sz="7000"/>
              <a:t>Mærker </a:t>
            </a:r>
            <a:br>
              <a:rPr b="1" lang="en-GB" sz="7000"/>
            </a:br>
            <a:r>
              <a:rPr b="1" lang="en-GB" sz="7000"/>
              <a:t>sælger</a:t>
            </a:r>
            <a:endParaRPr/>
          </a:p>
        </p:txBody>
      </p:sp>
      <p:sp>
        <p:nvSpPr>
          <p:cNvPr id="558" name="Google Shape;558;g939628f069_1_184"/>
          <p:cNvSpPr txBox="1"/>
          <p:nvPr>
            <p:ph idx="1" type="body"/>
          </p:nvPr>
        </p:nvSpPr>
        <p:spPr>
          <a:xfrm>
            <a:off x="838200" y="1984700"/>
            <a:ext cx="4762200" cy="4192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t/>
            </a:r>
            <a:endParaRPr b="1"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rPr lang="en-GB" sz="1800">
                <a:solidFill>
                  <a:srgbClr val="2D2829"/>
                </a:solidFill>
              </a:rPr>
              <a:t>Det er længe siden, at fødevareproducenterne har fundet ud af, at mærker sælger - </a:t>
            </a:r>
            <a:br>
              <a:rPr lang="en-GB" sz="1800">
                <a:solidFill>
                  <a:srgbClr val="2D2829"/>
                </a:solidFill>
              </a:rPr>
            </a:br>
            <a:r>
              <a:rPr lang="en-GB" sz="1800">
                <a:solidFill>
                  <a:srgbClr val="2D2829"/>
                </a:solidFill>
              </a:rPr>
              <a:t>og fiskeproducenterne er ingen undtagelse. </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rPr lang="en-GB" sz="1800">
                <a:solidFill>
                  <a:srgbClr val="2D2829"/>
                </a:solidFill>
              </a:rPr>
              <a:t>Et hurtigt kig i køledisken i et hvilket som helst dansk supermarked vil derfor også vise, at det er en jungle at finde rundt i. </a:t>
            </a:r>
            <a:endParaRPr sz="1800">
              <a:solidFill>
                <a:srgbClr val="2D2829"/>
              </a:solidFill>
            </a:endParaRPr>
          </a:p>
          <a:p>
            <a:pPr indent="0" lvl="0" marL="0" rtl="0" algn="l">
              <a:lnSpc>
                <a:spcPct val="90000"/>
              </a:lnSpc>
              <a:spcBef>
                <a:spcPts val="1000"/>
              </a:spcBef>
              <a:spcAft>
                <a:spcPts val="0"/>
              </a:spcAft>
              <a:buSzPts val="1800"/>
              <a:buNone/>
            </a:pPr>
            <a:r>
              <a:t/>
            </a:r>
            <a:endParaRPr/>
          </a:p>
        </p:txBody>
      </p:sp>
      <p:sp>
        <p:nvSpPr>
          <p:cNvPr id="559" name="Google Shape;559;g939628f069_1_18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
        <p:nvSpPr>
          <p:cNvPr id="560" name="Google Shape;560;g939628f069_1_184"/>
          <p:cNvSpPr/>
          <p:nvPr/>
        </p:nvSpPr>
        <p:spPr>
          <a:xfrm>
            <a:off x="6327450" y="3990863"/>
            <a:ext cx="5358900" cy="2302800"/>
          </a:xfrm>
          <a:prstGeom prst="rect">
            <a:avLst/>
          </a:prstGeom>
          <a:solidFill>
            <a:srgbClr val="E2F3F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highlight>
                <a:srgbClr val="FFFF00"/>
              </a:highlight>
              <a:latin typeface="Calibri"/>
              <a:ea typeface="Calibri"/>
              <a:cs typeface="Calibri"/>
              <a:sym typeface="Calibri"/>
            </a:endParaRPr>
          </a:p>
        </p:txBody>
      </p:sp>
      <p:sp>
        <p:nvSpPr>
          <p:cNvPr id="561" name="Google Shape;561;g939628f069_1_184"/>
          <p:cNvSpPr txBox="1"/>
          <p:nvPr/>
        </p:nvSpPr>
        <p:spPr>
          <a:xfrm>
            <a:off x="6325950" y="4185550"/>
            <a:ext cx="5358900" cy="2009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1" i="1" lang="en-GB" sz="1900" u="none" cap="none" strike="noStrike">
                <a:solidFill>
                  <a:srgbClr val="0B5394"/>
                </a:solidFill>
                <a:latin typeface="Calibri"/>
                <a:ea typeface="Calibri"/>
                <a:cs typeface="Calibri"/>
                <a:sym typeface="Calibri"/>
              </a:rPr>
              <a:t>For hvad står de forskellige mærker egentlig for?</a:t>
            </a:r>
            <a:r>
              <a:rPr b="1" i="1" lang="en-GB" sz="2400" u="none" cap="none" strike="noStrike">
                <a:solidFill>
                  <a:srgbClr val="0B5394"/>
                </a:solidFill>
                <a:latin typeface="Calibri"/>
                <a:ea typeface="Calibri"/>
                <a:cs typeface="Calibri"/>
                <a:sym typeface="Calibri"/>
              </a:rPr>
              <a:t> </a:t>
            </a:r>
            <a:br>
              <a:rPr b="1" i="1" lang="en-GB" sz="2400" u="none" cap="none" strike="noStrike">
                <a:solidFill>
                  <a:srgbClr val="0B5394"/>
                </a:solidFill>
                <a:latin typeface="Calibri"/>
                <a:ea typeface="Calibri"/>
                <a:cs typeface="Calibri"/>
                <a:sym typeface="Calibri"/>
              </a:rPr>
            </a:br>
            <a:br>
              <a:rPr b="0" i="1" lang="en-GB" sz="1800" u="none" cap="none" strike="noStrike">
                <a:solidFill>
                  <a:srgbClr val="0B5394"/>
                </a:solidFill>
                <a:latin typeface="Calibri"/>
                <a:ea typeface="Calibri"/>
                <a:cs typeface="Calibri"/>
                <a:sym typeface="Calibri"/>
              </a:rPr>
            </a:br>
            <a:r>
              <a:rPr i="1" lang="en-GB" sz="1800">
                <a:solidFill>
                  <a:srgbClr val="0B5394"/>
                </a:solidFill>
                <a:latin typeface="Calibri"/>
                <a:ea typeface="Calibri"/>
                <a:cs typeface="Calibri"/>
                <a:sym typeface="Calibri"/>
              </a:rPr>
              <a:t>H</a:t>
            </a:r>
            <a:r>
              <a:rPr b="0" i="1" lang="en-GB" sz="1800" u="none" cap="none" strike="noStrike">
                <a:solidFill>
                  <a:srgbClr val="0B5394"/>
                </a:solidFill>
                <a:latin typeface="Calibri"/>
                <a:ea typeface="Calibri"/>
                <a:cs typeface="Calibri"/>
                <a:sym typeface="Calibri"/>
              </a:rPr>
              <a:t>vilke mærker er rent faktisk en garanti for et bæredygtigt fiskeprodukt?</a:t>
            </a:r>
            <a:endParaRPr b="0" i="1" sz="1800" u="none" cap="none" strike="noStrike">
              <a:solidFill>
                <a:srgbClr val="0B5394"/>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562" name="Google Shape;562;g939628f069_1_184"/>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563" name="Google Shape;563;g939628f069_1_184"/>
          <p:cNvSpPr txBox="1"/>
          <p:nvPr/>
        </p:nvSpPr>
        <p:spPr>
          <a:xfrm>
            <a:off x="791850" y="485125"/>
            <a:ext cx="5535600" cy="230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64" name="Google Shape;564;g939628f069_1_184"/>
          <p:cNvSpPr/>
          <p:nvPr/>
        </p:nvSpPr>
        <p:spPr>
          <a:xfrm>
            <a:off x="6327300" y="663275"/>
            <a:ext cx="5358900" cy="3188100"/>
          </a:xfrm>
          <a:prstGeom prst="rect">
            <a:avLst/>
          </a:prstGeom>
          <a:solidFill>
            <a:srgbClr val="E1F0E0"/>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chemeClr val="dk1"/>
              </a:buClr>
              <a:buSzPts val="1100"/>
              <a:buFont typeface="Arial"/>
              <a:buNone/>
            </a:pPr>
            <a:r>
              <a:rPr b="1" i="1" lang="en-GB" sz="1900" u="none" cap="none" strike="noStrike">
                <a:solidFill>
                  <a:srgbClr val="006E6C"/>
                </a:solidFill>
                <a:latin typeface="Calibri"/>
                <a:ea typeface="Calibri"/>
                <a:cs typeface="Calibri"/>
                <a:sym typeface="Calibri"/>
              </a:rPr>
              <a:t>Præmissen bag mærkningsordningerne</a:t>
            </a:r>
            <a:endParaRPr b="1" i="1" sz="1900" u="none" cap="none" strike="noStrike">
              <a:solidFill>
                <a:srgbClr val="006E6C"/>
              </a:solidFill>
              <a:latin typeface="Calibri"/>
              <a:ea typeface="Calibri"/>
              <a:cs typeface="Calibri"/>
              <a:sym typeface="Calibri"/>
            </a:endParaRPr>
          </a:p>
          <a:p>
            <a:pPr indent="0" lvl="0" marL="0" marR="0" rtl="0" algn="ctr">
              <a:lnSpc>
                <a:spcPct val="115000"/>
              </a:lnSpc>
              <a:spcBef>
                <a:spcPts val="0"/>
              </a:spcBef>
              <a:spcAft>
                <a:spcPts val="0"/>
              </a:spcAft>
              <a:buClr>
                <a:schemeClr val="dk1"/>
              </a:buClr>
              <a:buSzPts val="1100"/>
              <a:buFont typeface="Arial"/>
              <a:buNone/>
            </a:pPr>
            <a:r>
              <a:t/>
            </a:r>
            <a:endParaRPr b="1" i="1" sz="1900" u="none" cap="none" strike="noStrike">
              <a:solidFill>
                <a:srgbClr val="006E6C"/>
              </a:solidFill>
              <a:latin typeface="Calibri"/>
              <a:ea typeface="Calibri"/>
              <a:cs typeface="Calibri"/>
              <a:sym typeface="Calibri"/>
            </a:endParaRPr>
          </a:p>
          <a:p>
            <a:pPr indent="0" lvl="0" marL="0" marR="0" rtl="0" algn="ctr">
              <a:lnSpc>
                <a:spcPct val="115000"/>
              </a:lnSpc>
              <a:spcBef>
                <a:spcPts val="0"/>
              </a:spcBef>
              <a:spcAft>
                <a:spcPts val="0"/>
              </a:spcAft>
              <a:buClr>
                <a:schemeClr val="dk1"/>
              </a:buClr>
              <a:buSzPts val="1100"/>
              <a:buFont typeface="Arial"/>
              <a:buNone/>
            </a:pPr>
            <a:r>
              <a:rPr b="0" i="0" lang="en-GB" sz="1800" u="none" cap="none" strike="noStrike">
                <a:solidFill>
                  <a:srgbClr val="006E6C"/>
                </a:solidFill>
                <a:latin typeface="Calibri"/>
                <a:ea typeface="Calibri"/>
                <a:cs typeface="Calibri"/>
                <a:sym typeface="Calibri"/>
              </a:rPr>
              <a:t>Certificeringen er baseret på en præmis om, at forbrugerne mangler faktuel viden om de produkter, de køber. Bæredygtighedsmærkningen skal således hjælpe, guide forbrugerne og give dem forståelig information, så de kan tage et informeret valg mellem produkter.</a:t>
            </a:r>
            <a:endParaRPr b="0" i="0" sz="1800" u="none" cap="none" strike="noStrike">
              <a:solidFill>
                <a:srgbClr val="006E6C"/>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g939628f069_1_258"/>
          <p:cNvSpPr txBox="1"/>
          <p:nvPr>
            <p:ph type="title"/>
          </p:nvPr>
        </p:nvSpPr>
        <p:spPr>
          <a:xfrm>
            <a:off x="838200" y="974725"/>
            <a:ext cx="8440500" cy="1325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SzPts val="1800"/>
              <a:buNone/>
            </a:pPr>
            <a:br>
              <a:rPr b="1" lang="en-GB" sz="7000">
                <a:solidFill>
                  <a:srgbClr val="2D2829"/>
                </a:solidFill>
              </a:rPr>
            </a:br>
            <a:r>
              <a:rPr b="1" lang="en-GB" sz="7000">
                <a:solidFill>
                  <a:srgbClr val="2D2829"/>
                </a:solidFill>
              </a:rPr>
              <a:t>Mærker for vildtfanget fisk</a:t>
            </a:r>
            <a:endParaRPr b="1" sz="7000">
              <a:solidFill>
                <a:srgbClr val="2D2829"/>
              </a:solidFill>
            </a:endParaRPr>
          </a:p>
          <a:p>
            <a:pPr indent="0" lvl="0" marL="0" rtl="0" algn="l">
              <a:lnSpc>
                <a:spcPct val="90000"/>
              </a:lnSpc>
              <a:spcBef>
                <a:spcPts val="0"/>
              </a:spcBef>
              <a:spcAft>
                <a:spcPts val="0"/>
              </a:spcAft>
              <a:buSzPts val="1800"/>
              <a:buNone/>
            </a:pPr>
            <a:r>
              <a:t/>
            </a:r>
            <a:endParaRPr sz="7000"/>
          </a:p>
        </p:txBody>
      </p:sp>
      <p:sp>
        <p:nvSpPr>
          <p:cNvPr id="571" name="Google Shape;571;g939628f069_1_258"/>
          <p:cNvSpPr txBox="1"/>
          <p:nvPr>
            <p:ph idx="1" type="body"/>
          </p:nvPr>
        </p:nvSpPr>
        <p:spPr>
          <a:xfrm>
            <a:off x="838200" y="3273425"/>
            <a:ext cx="52578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t/>
            </a:r>
            <a:endParaRPr b="1" sz="1800">
              <a:solidFill>
                <a:srgbClr val="2D2829"/>
              </a:solidFill>
            </a:endParaRPr>
          </a:p>
        </p:txBody>
      </p:sp>
      <p:sp>
        <p:nvSpPr>
          <p:cNvPr id="572" name="Google Shape;572;g939628f069_1_25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573" name="Google Shape;573;g939628f069_1_258"/>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pic>
        <p:nvPicPr>
          <p:cNvPr id="574" name="Google Shape;574;g939628f069_1_258"/>
          <p:cNvPicPr preferRelativeResize="0"/>
          <p:nvPr/>
        </p:nvPicPr>
        <p:blipFill rotWithShape="1">
          <a:blip r:embed="rId4">
            <a:alphaModFix/>
          </a:blip>
          <a:srcRect b="0" l="0" r="0" t="0"/>
          <a:stretch/>
        </p:blipFill>
        <p:spPr>
          <a:xfrm>
            <a:off x="838201" y="3444500"/>
            <a:ext cx="4966336" cy="2793575"/>
          </a:xfrm>
          <a:prstGeom prst="rect">
            <a:avLst/>
          </a:prstGeom>
          <a:noFill/>
          <a:ln>
            <a:noFill/>
          </a:ln>
        </p:spPr>
      </p:pic>
      <p:pic>
        <p:nvPicPr>
          <p:cNvPr id="575" name="Google Shape;575;g939628f069_1_258"/>
          <p:cNvPicPr preferRelativeResize="0"/>
          <p:nvPr/>
        </p:nvPicPr>
        <p:blipFill rotWithShape="1">
          <a:blip r:embed="rId5">
            <a:alphaModFix/>
          </a:blip>
          <a:srcRect b="0" l="0" r="0" t="0"/>
          <a:stretch/>
        </p:blipFill>
        <p:spPr>
          <a:xfrm>
            <a:off x="6248400" y="3331400"/>
            <a:ext cx="5816974" cy="3251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F0E0"/>
        </a:solidFill>
      </p:bgPr>
    </p:bg>
    <p:spTree>
      <p:nvGrpSpPr>
        <p:cNvPr id="129" name="Shape 129"/>
        <p:cNvGrpSpPr/>
        <p:nvPr/>
      </p:nvGrpSpPr>
      <p:grpSpPr>
        <a:xfrm>
          <a:off x="0" y="0"/>
          <a:ext cx="0" cy="0"/>
          <a:chOff x="0" y="0"/>
          <a:chExt cx="0" cy="0"/>
        </a:xfrm>
      </p:grpSpPr>
      <p:sp>
        <p:nvSpPr>
          <p:cNvPr id="130" name="Google Shape;130;gf111d682de_0_0"/>
          <p:cNvSpPr txBox="1"/>
          <p:nvPr/>
        </p:nvSpPr>
        <p:spPr>
          <a:xfrm>
            <a:off x="838200" y="633800"/>
            <a:ext cx="10515600" cy="14574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6000"/>
              <a:buFont typeface="Calibri"/>
              <a:buNone/>
            </a:pPr>
            <a:r>
              <a:rPr b="1" i="0" lang="en-GB" sz="6000" u="none" cap="none" strike="noStrike">
                <a:solidFill>
                  <a:srgbClr val="000000"/>
                </a:solidFill>
                <a:latin typeface="Calibri"/>
                <a:ea typeface="Calibri"/>
                <a:cs typeface="Calibri"/>
                <a:sym typeface="Calibri"/>
              </a:rPr>
              <a:t>Bæredygtighed og fødevarer</a:t>
            </a:r>
            <a:endParaRPr b="1" baseline="-25000" i="0" sz="6000" u="none" cap="none" strike="noStrike">
              <a:solidFill>
                <a:srgbClr val="000000"/>
              </a:solidFill>
              <a:latin typeface="Calibri"/>
              <a:ea typeface="Calibri"/>
              <a:cs typeface="Calibri"/>
              <a:sym typeface="Calibri"/>
            </a:endParaRPr>
          </a:p>
        </p:txBody>
      </p:sp>
      <p:sp>
        <p:nvSpPr>
          <p:cNvPr id="131" name="Google Shape;131;gf111d682de_0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pic>
        <p:nvPicPr>
          <p:cNvPr id="132" name="Google Shape;132;gf111d682de_0_0"/>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133" name="Google Shape;133;gf111d682de_0_0"/>
          <p:cNvSpPr txBox="1"/>
          <p:nvPr/>
        </p:nvSpPr>
        <p:spPr>
          <a:xfrm>
            <a:off x="960650" y="2243600"/>
            <a:ext cx="6294000" cy="447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Produktion af fødevarer </a:t>
            </a:r>
            <a:r>
              <a:rPr lang="en-GB" sz="1800">
                <a:solidFill>
                  <a:schemeClr val="dk1"/>
                </a:solidFill>
                <a:latin typeface="Calibri"/>
                <a:ea typeface="Calibri"/>
                <a:cs typeface="Calibri"/>
                <a:sym typeface="Calibri"/>
              </a:rPr>
              <a:t>belaster miljøet ved forurening på forskellig vis, kræver </a:t>
            </a:r>
            <a:r>
              <a:rPr b="0" i="0" lang="en-GB" sz="1800" u="none" cap="none" strike="noStrike">
                <a:solidFill>
                  <a:schemeClr val="dk1"/>
                </a:solidFill>
                <a:latin typeface="Calibri"/>
                <a:ea typeface="Calibri"/>
                <a:cs typeface="Calibri"/>
                <a:sym typeface="Calibri"/>
              </a:rPr>
              <a:t>brug af naturressourcer</a:t>
            </a:r>
            <a:r>
              <a:rPr lang="en-GB" sz="1800">
                <a:solidFill>
                  <a:schemeClr val="dk1"/>
                </a:solidFill>
                <a:latin typeface="Calibri"/>
                <a:ea typeface="Calibri"/>
                <a:cs typeface="Calibri"/>
                <a:sym typeface="Calibri"/>
              </a:rPr>
              <a:t> og fødevare</a:t>
            </a:r>
            <a:r>
              <a:rPr b="0" i="0" lang="en-GB" sz="1800" u="none" cap="none" strike="noStrike">
                <a:solidFill>
                  <a:schemeClr val="dk1"/>
                </a:solidFill>
                <a:latin typeface="Calibri"/>
                <a:ea typeface="Calibri"/>
                <a:cs typeface="Calibri"/>
                <a:sym typeface="Calibri"/>
              </a:rPr>
              <a:t>produktion </a:t>
            </a:r>
            <a:r>
              <a:rPr lang="en-GB" sz="1800">
                <a:solidFill>
                  <a:schemeClr val="dk1"/>
                </a:solidFill>
                <a:latin typeface="Calibri"/>
                <a:ea typeface="Calibri"/>
                <a:cs typeface="Calibri"/>
                <a:sym typeface="Calibri"/>
              </a:rPr>
              <a:t>optager samtidig mere eller mindre plads på jorden. Belastningen afhænger især af hvilken fødevare, der er tale om og produktionsformen.</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I forhold til fødevarer er det især verdens kødforbrug og kødproduktion, der på flere måder belaster kloden mest og desuden medvirker til et overforbrug af naturressourcer og en skæv fordeling af jordens ressourcer.</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Ved fødevareproduktion udledes også en række </a:t>
            </a:r>
            <a:r>
              <a:rPr b="0" i="0" lang="en-GB" sz="1800" u="none" cap="none" strike="noStrike">
                <a:solidFill>
                  <a:schemeClr val="dk1"/>
                </a:solidFill>
                <a:latin typeface="Calibri"/>
                <a:ea typeface="Calibri"/>
                <a:cs typeface="Calibri"/>
                <a:sym typeface="Calibri"/>
              </a:rPr>
              <a:t>drivhusgasser</a:t>
            </a:r>
            <a:r>
              <a:rPr lang="en-GB" sz="1800">
                <a:solidFill>
                  <a:schemeClr val="dk1"/>
                </a:solidFill>
                <a:latin typeface="Calibri"/>
                <a:ea typeface="Calibri"/>
                <a:cs typeface="Calibri"/>
                <a:sym typeface="Calibri"/>
              </a:rPr>
              <a:t> og de fleste fødevarer </a:t>
            </a:r>
            <a:r>
              <a:rPr b="0" i="0" lang="en-GB" sz="1800" u="none" cap="none" strike="noStrike">
                <a:solidFill>
                  <a:schemeClr val="dk1"/>
                </a:solidFill>
                <a:latin typeface="Calibri"/>
                <a:ea typeface="Calibri"/>
                <a:cs typeface="Calibri"/>
                <a:sym typeface="Calibri"/>
              </a:rPr>
              <a:t>har </a:t>
            </a:r>
            <a:r>
              <a:rPr lang="en-GB" sz="1800">
                <a:solidFill>
                  <a:schemeClr val="dk1"/>
                </a:solidFill>
                <a:latin typeface="Calibri"/>
                <a:ea typeface="Calibri"/>
                <a:cs typeface="Calibri"/>
                <a:sym typeface="Calibri"/>
              </a:rPr>
              <a:t>derfor </a:t>
            </a:r>
            <a:r>
              <a:rPr b="0" i="0" lang="en-GB" sz="1800" u="none" cap="none" strike="noStrike">
                <a:solidFill>
                  <a:schemeClr val="dk1"/>
                </a:solidFill>
                <a:latin typeface="Calibri"/>
                <a:ea typeface="Calibri"/>
                <a:cs typeface="Calibri"/>
                <a:sym typeface="Calibri"/>
              </a:rPr>
              <a:t>et </a:t>
            </a:r>
            <a:r>
              <a:rPr lang="en-GB" sz="1800">
                <a:solidFill>
                  <a:schemeClr val="dk1"/>
                </a:solidFill>
              </a:rPr>
              <a:t>CO</a:t>
            </a:r>
            <a:r>
              <a:rPr baseline="-25000" lang="en-GB" sz="1800">
                <a:solidFill>
                  <a:schemeClr val="dk1"/>
                </a:solidFill>
              </a:rPr>
              <a:t>2</a:t>
            </a:r>
            <a:r>
              <a:rPr b="0" i="0" lang="en-GB" sz="1800" u="none" cap="none" strike="noStrike">
                <a:solidFill>
                  <a:schemeClr val="dk1"/>
                </a:solidFill>
                <a:latin typeface="Calibri"/>
                <a:ea typeface="Calibri"/>
                <a:cs typeface="Calibri"/>
                <a:sym typeface="Calibri"/>
              </a:rPr>
              <a:t>-aftryk - </a:t>
            </a:r>
            <a:r>
              <a:rPr lang="en-GB" sz="1800">
                <a:solidFill>
                  <a:schemeClr val="dk1"/>
                </a:solidFill>
                <a:latin typeface="Calibri"/>
                <a:ea typeface="Calibri"/>
                <a:cs typeface="Calibri"/>
                <a:sym typeface="Calibri"/>
              </a:rPr>
              <a:t>vi taler om  fødevarens “k</a:t>
            </a:r>
            <a:r>
              <a:rPr b="0" i="0" lang="en-GB" sz="1800" u="none" cap="none" strike="noStrike">
                <a:solidFill>
                  <a:schemeClr val="dk1"/>
                </a:solidFill>
                <a:latin typeface="Calibri"/>
                <a:ea typeface="Calibri"/>
                <a:cs typeface="Calibri"/>
                <a:sym typeface="Calibri"/>
              </a:rPr>
              <a:t>limaaftryk</a:t>
            </a:r>
            <a:r>
              <a:rPr lang="en-GB"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800"/>
              <a:buFont typeface="Arial"/>
              <a:buNone/>
            </a:pPr>
            <a:r>
              <a:t/>
            </a:r>
            <a:endParaRPr sz="1800">
              <a:solidFill>
                <a:srgbClr val="FF0000"/>
              </a:solidFill>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pic>
        <p:nvPicPr>
          <p:cNvPr id="134" name="Google Shape;134;gf111d682de_0_0"/>
          <p:cNvPicPr preferRelativeResize="0"/>
          <p:nvPr/>
        </p:nvPicPr>
        <p:blipFill rotWithShape="1">
          <a:blip r:embed="rId4">
            <a:alphaModFix/>
          </a:blip>
          <a:srcRect b="6437" l="0" r="0" t="0"/>
          <a:stretch/>
        </p:blipFill>
        <p:spPr>
          <a:xfrm>
            <a:off x="7878200" y="2243600"/>
            <a:ext cx="3942725" cy="424600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939628f069_1_198"/>
          <p:cNvSpPr txBox="1"/>
          <p:nvPr>
            <p:ph type="title"/>
          </p:nvPr>
        </p:nvSpPr>
        <p:spPr>
          <a:xfrm>
            <a:off x="838200" y="974725"/>
            <a:ext cx="5410500" cy="1325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br>
              <a:rPr b="1" lang="en-GB" sz="9000">
                <a:solidFill>
                  <a:srgbClr val="2D2829"/>
                </a:solidFill>
              </a:rPr>
            </a:br>
            <a:r>
              <a:rPr b="1" lang="en-GB" sz="9000">
                <a:solidFill>
                  <a:srgbClr val="2D2829"/>
                </a:solidFill>
              </a:rPr>
              <a:t>MSC</a:t>
            </a:r>
            <a:endParaRPr b="1" sz="9000">
              <a:solidFill>
                <a:srgbClr val="2D2829"/>
              </a:solidFill>
            </a:endParaRPr>
          </a:p>
          <a:p>
            <a:pPr indent="0" lvl="0" marL="0" rtl="0" algn="l">
              <a:lnSpc>
                <a:spcPct val="90000"/>
              </a:lnSpc>
              <a:spcBef>
                <a:spcPts val="0"/>
              </a:spcBef>
              <a:spcAft>
                <a:spcPts val="0"/>
              </a:spcAft>
              <a:buSzPts val="1800"/>
              <a:buNone/>
            </a:pPr>
            <a:r>
              <a:t/>
            </a:r>
            <a:endParaRPr/>
          </a:p>
        </p:txBody>
      </p:sp>
      <p:sp>
        <p:nvSpPr>
          <p:cNvPr id="582" name="Google Shape;582;g939628f069_1_198"/>
          <p:cNvSpPr txBox="1"/>
          <p:nvPr>
            <p:ph idx="1" type="body"/>
          </p:nvPr>
        </p:nvSpPr>
        <p:spPr>
          <a:xfrm>
            <a:off x="838200" y="2740025"/>
            <a:ext cx="52578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lang="en-GB" sz="1800">
                <a:solidFill>
                  <a:srgbClr val="2D2829"/>
                </a:solidFill>
              </a:rPr>
              <a:t>Marine Stewardship Council (MSC)</a:t>
            </a:r>
            <a:endParaRPr b="1"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rPr lang="en-GB" sz="1800">
                <a:solidFill>
                  <a:srgbClr val="2D2829"/>
                </a:solidFill>
              </a:rPr>
              <a:t>MSC er for alle fiskerier, der fisker efter vildt-levende organismer i både hav og ferskvandsområder. MSC-mærket findes på mere end 90% af den fisk og skaldyr, der fanges af danske fiskere.</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rPr b="1" lang="en-GB" sz="1800">
                <a:solidFill>
                  <a:srgbClr val="2D2829"/>
                </a:solidFill>
              </a:rPr>
              <a:t>Hvad kræves der for at få MSC-mærket? </a:t>
            </a:r>
            <a:endParaRPr b="1" sz="1800">
              <a:solidFill>
                <a:srgbClr val="2D2829"/>
              </a:solidFill>
            </a:endParaRPr>
          </a:p>
          <a:p>
            <a:pPr indent="0" lvl="0" marL="0" rtl="0" algn="l">
              <a:lnSpc>
                <a:spcPct val="115000"/>
              </a:lnSpc>
              <a:spcBef>
                <a:spcPts val="0"/>
              </a:spcBef>
              <a:spcAft>
                <a:spcPts val="0"/>
              </a:spcAft>
              <a:buSzPts val="1800"/>
              <a:buNone/>
            </a:pPr>
            <a:r>
              <a:rPr b="1" lang="en-GB" sz="1800">
                <a:solidFill>
                  <a:srgbClr val="2D2829"/>
                </a:solidFill>
              </a:rPr>
              <a:t>Fiskeristandarden </a:t>
            </a:r>
            <a:r>
              <a:rPr lang="en-GB" sz="1800">
                <a:solidFill>
                  <a:srgbClr val="2D2829"/>
                </a:solidFill>
              </a:rPr>
              <a:t>skal sikre, at det fiskeri, som fiskeproduktet stammer fra, er bæredygtigt i overensstemmelse med MSC’s kriterier.</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t/>
            </a:r>
            <a:endParaRPr b="1" sz="1800">
              <a:solidFill>
                <a:srgbClr val="2D2829"/>
              </a:solidFill>
            </a:endParaRPr>
          </a:p>
        </p:txBody>
      </p:sp>
      <p:sp>
        <p:nvSpPr>
          <p:cNvPr id="583" name="Google Shape;583;g939628f069_1_19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pic>
        <p:nvPicPr>
          <p:cNvPr id="584" name="Google Shape;584;g939628f069_1_198"/>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pic>
        <p:nvPicPr>
          <p:cNvPr id="585" name="Google Shape;585;g939628f069_1_198"/>
          <p:cNvPicPr preferRelativeResize="0"/>
          <p:nvPr/>
        </p:nvPicPr>
        <p:blipFill rotWithShape="1">
          <a:blip r:embed="rId4">
            <a:alphaModFix/>
          </a:blip>
          <a:srcRect b="0" l="0" r="0" t="0"/>
          <a:stretch/>
        </p:blipFill>
        <p:spPr>
          <a:xfrm>
            <a:off x="7425446" y="4187826"/>
            <a:ext cx="3797274" cy="2135975"/>
          </a:xfrm>
          <a:prstGeom prst="rect">
            <a:avLst/>
          </a:prstGeom>
          <a:noFill/>
          <a:ln>
            <a:noFill/>
          </a:ln>
        </p:spPr>
      </p:pic>
      <p:sp>
        <p:nvSpPr>
          <p:cNvPr id="586" name="Google Shape;586;g939628f069_1_198"/>
          <p:cNvSpPr txBox="1"/>
          <p:nvPr/>
        </p:nvSpPr>
        <p:spPr>
          <a:xfrm>
            <a:off x="7425450" y="2740025"/>
            <a:ext cx="41880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rgbClr val="2D2829"/>
                </a:solidFill>
                <a:latin typeface="Calibri"/>
                <a:ea typeface="Calibri"/>
                <a:cs typeface="Calibri"/>
                <a:sym typeface="Calibri"/>
              </a:rPr>
              <a:t>Sporbarhedsstandarden </a:t>
            </a:r>
            <a:r>
              <a:rPr b="0" i="0" lang="en-GB" sz="1800" u="none" cap="none" strike="noStrike">
                <a:solidFill>
                  <a:srgbClr val="2D2829"/>
                </a:solidFill>
                <a:latin typeface="Calibri"/>
                <a:ea typeface="Calibri"/>
                <a:cs typeface="Calibri"/>
                <a:sym typeface="Calibri"/>
              </a:rPr>
              <a:t>skal sikre, at MSC-mærket udelukkende findes på fisk og skaldyr, der kan spores til MSC-certificeret fiskeri.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g939628f069_1_214"/>
          <p:cNvSpPr txBox="1"/>
          <p:nvPr>
            <p:ph type="title"/>
          </p:nvPr>
        </p:nvSpPr>
        <p:spPr>
          <a:xfrm>
            <a:off x="838200" y="3175575"/>
            <a:ext cx="5109000" cy="1325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SzPts val="1800"/>
              <a:buNone/>
            </a:pPr>
            <a:r>
              <a:rPr b="1" lang="en-GB" sz="7000">
                <a:solidFill>
                  <a:srgbClr val="18605E"/>
                </a:solidFill>
              </a:rPr>
              <a:t>MSC-</a:t>
            </a:r>
            <a:br>
              <a:rPr b="1" lang="en-GB" sz="7000">
                <a:solidFill>
                  <a:srgbClr val="18605E"/>
                </a:solidFill>
              </a:rPr>
            </a:br>
            <a:r>
              <a:rPr b="1" lang="en-GB" sz="7000">
                <a:solidFill>
                  <a:srgbClr val="18605E"/>
                </a:solidFill>
              </a:rPr>
              <a:t>certificering: Hvad kræver det?</a:t>
            </a:r>
            <a:endParaRPr b="1" sz="7000">
              <a:solidFill>
                <a:srgbClr val="18605E"/>
              </a:solidFill>
            </a:endParaRPr>
          </a:p>
          <a:p>
            <a:pPr indent="0" lvl="0" marL="0" rtl="0" algn="l">
              <a:lnSpc>
                <a:spcPct val="90000"/>
              </a:lnSpc>
              <a:spcBef>
                <a:spcPts val="0"/>
              </a:spcBef>
              <a:spcAft>
                <a:spcPts val="0"/>
              </a:spcAft>
              <a:buSzPts val="1800"/>
              <a:buNone/>
            </a:pPr>
            <a:r>
              <a:t/>
            </a:r>
            <a:endParaRPr/>
          </a:p>
        </p:txBody>
      </p:sp>
      <p:sp>
        <p:nvSpPr>
          <p:cNvPr id="593" name="Google Shape;593;g939628f069_1_2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594" name="Google Shape;594;g939628f069_1_214"/>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595" name="Google Shape;595;g939628f069_1_214"/>
          <p:cNvSpPr txBox="1"/>
          <p:nvPr/>
        </p:nvSpPr>
        <p:spPr>
          <a:xfrm>
            <a:off x="6740100" y="1159375"/>
            <a:ext cx="4735800" cy="544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6" name="Google Shape;596;g939628f069_1_214"/>
          <p:cNvSpPr/>
          <p:nvPr/>
        </p:nvSpPr>
        <p:spPr>
          <a:xfrm>
            <a:off x="6312900" y="1021832"/>
            <a:ext cx="5590200" cy="5142300"/>
          </a:xfrm>
          <a:prstGeom prst="rect">
            <a:avLst/>
          </a:prstGeom>
          <a:solidFill>
            <a:srgbClr val="E1F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1F0E0"/>
              </a:solidFill>
              <a:highlight>
                <a:srgbClr val="E1F0E0"/>
              </a:highlight>
              <a:latin typeface="Calibri"/>
              <a:ea typeface="Calibri"/>
              <a:cs typeface="Calibri"/>
              <a:sym typeface="Calibri"/>
            </a:endParaRPr>
          </a:p>
        </p:txBody>
      </p:sp>
      <p:sp>
        <p:nvSpPr>
          <p:cNvPr id="597" name="Google Shape;597;g939628f069_1_214"/>
          <p:cNvSpPr txBox="1"/>
          <p:nvPr/>
        </p:nvSpPr>
        <p:spPr>
          <a:xfrm>
            <a:off x="6602550" y="1237975"/>
            <a:ext cx="5109000" cy="4755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GB" sz="1600" u="none" cap="none" strike="noStrike">
                <a:solidFill>
                  <a:srgbClr val="3E6E7C"/>
                </a:solidFill>
                <a:latin typeface="Calibri"/>
                <a:ea typeface="Calibri"/>
                <a:cs typeface="Calibri"/>
                <a:sym typeface="Calibri"/>
              </a:rPr>
              <a:t>1.</a:t>
            </a:r>
            <a:endParaRPr b="1" i="0" sz="1600" u="none" cap="none" strike="noStrike">
              <a:solidFill>
                <a:srgbClr val="3E6E7C"/>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1" i="0" lang="en-GB" sz="1600" u="none" cap="none" strike="noStrike">
                <a:solidFill>
                  <a:srgbClr val="3E6E7C"/>
                </a:solidFill>
                <a:latin typeface="Calibri"/>
                <a:ea typeface="Calibri"/>
                <a:cs typeface="Calibri"/>
                <a:sym typeface="Calibri"/>
              </a:rPr>
              <a:t>Bæredygtige fiskebestande</a:t>
            </a:r>
            <a:endParaRPr b="1" i="0" sz="1600" u="none" cap="none" strike="noStrike">
              <a:solidFill>
                <a:srgbClr val="3E6E7C"/>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GB" sz="1600" u="none" cap="none" strike="noStrike">
                <a:solidFill>
                  <a:srgbClr val="3E6E7C"/>
                </a:solidFill>
                <a:latin typeface="Calibri"/>
                <a:ea typeface="Calibri"/>
                <a:cs typeface="Calibri"/>
                <a:sym typeface="Calibri"/>
              </a:rPr>
              <a:t>Er der fisk nok tilbage i havet? Fiskeriet skal være på et niveau, der sikrer, at det kan fortsætte uendeligt, og at fiskebestanden kan holdes produktiv og sund.</a:t>
            </a:r>
            <a:endParaRPr b="0" i="0" sz="1600" u="none" cap="none" strike="noStrike">
              <a:solidFill>
                <a:srgbClr val="3E6E7C"/>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1" i="0" lang="en-GB" sz="1600" u="none" cap="none" strike="noStrike">
                <a:solidFill>
                  <a:srgbClr val="3E6E7C"/>
                </a:solidFill>
                <a:latin typeface="Calibri"/>
                <a:ea typeface="Calibri"/>
                <a:cs typeface="Calibri"/>
                <a:sym typeface="Calibri"/>
              </a:rPr>
              <a:t>2.</a:t>
            </a:r>
            <a:endParaRPr b="1" i="0" sz="1600" u="none" cap="none" strike="noStrike">
              <a:solidFill>
                <a:srgbClr val="3E6E7C"/>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1" i="0" lang="en-GB" sz="1600" u="none" cap="none" strike="noStrike">
                <a:solidFill>
                  <a:srgbClr val="3E6E7C"/>
                </a:solidFill>
                <a:latin typeface="Calibri"/>
                <a:ea typeface="Calibri"/>
                <a:cs typeface="Calibri"/>
                <a:sym typeface="Calibri"/>
              </a:rPr>
              <a:t>Minimering af miljøpåvirkninger </a:t>
            </a:r>
            <a:endParaRPr b="1" i="0" sz="1600" u="none" cap="none" strike="noStrike">
              <a:solidFill>
                <a:srgbClr val="3E6E7C"/>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GB" sz="1600" u="none" cap="none" strike="noStrike">
                <a:solidFill>
                  <a:srgbClr val="3E6E7C"/>
                </a:solidFill>
                <a:latin typeface="Calibri"/>
                <a:ea typeface="Calibri"/>
                <a:cs typeface="Calibri"/>
                <a:sym typeface="Calibri"/>
              </a:rPr>
              <a:t>Hvad er påvirkningerne? Fiskeriaktiviteten skal forvaltes med forsigtighed, så andre arter og habitater i økosystemet kan holdes sunde.</a:t>
            </a:r>
            <a:endParaRPr b="0" i="0" sz="1600" u="none" cap="none" strike="noStrike">
              <a:solidFill>
                <a:srgbClr val="3E6E7C"/>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1" i="0" lang="en-GB" sz="1600" u="none" cap="none" strike="noStrike">
                <a:solidFill>
                  <a:srgbClr val="3E6E7C"/>
                </a:solidFill>
                <a:latin typeface="Calibri"/>
                <a:ea typeface="Calibri"/>
                <a:cs typeface="Calibri"/>
                <a:sym typeface="Calibri"/>
              </a:rPr>
              <a:t>3.</a:t>
            </a:r>
            <a:endParaRPr b="1" i="0" sz="1600" u="none" cap="none" strike="noStrike">
              <a:solidFill>
                <a:srgbClr val="3E6E7C"/>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1" i="0" lang="en-GB" sz="1600" u="none" cap="none" strike="noStrike">
                <a:solidFill>
                  <a:srgbClr val="3E6E7C"/>
                </a:solidFill>
                <a:latin typeface="Calibri"/>
                <a:ea typeface="Calibri"/>
                <a:cs typeface="Calibri"/>
                <a:sym typeface="Calibri"/>
              </a:rPr>
              <a:t>Effektiv fiskeriforvaltning</a:t>
            </a:r>
            <a:endParaRPr b="1" i="0" sz="1600" u="none" cap="none" strike="noStrike">
              <a:solidFill>
                <a:srgbClr val="3E6E7C"/>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GB" sz="1600" u="none" cap="none" strike="noStrike">
                <a:solidFill>
                  <a:srgbClr val="3E6E7C"/>
                </a:solidFill>
                <a:latin typeface="Calibri"/>
                <a:ea typeface="Calibri"/>
                <a:cs typeface="Calibri"/>
                <a:sym typeface="Calibri"/>
              </a:rPr>
              <a:t>Er fiskeriet velforvaltet? MSC-certificerede fiskerier skal følge gældende love og kunne tilpasse sig forandringer i havmiljøet.</a:t>
            </a:r>
            <a:endParaRPr b="0" i="0" sz="1600" u="none" cap="none" strike="noStrike">
              <a:solidFill>
                <a:srgbClr val="3E6E7C"/>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939628f069_1_241"/>
          <p:cNvSpPr txBox="1"/>
          <p:nvPr>
            <p:ph type="title"/>
          </p:nvPr>
        </p:nvSpPr>
        <p:spPr>
          <a:xfrm>
            <a:off x="838200" y="517525"/>
            <a:ext cx="5410500" cy="1325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SzPts val="1800"/>
              <a:buNone/>
            </a:pPr>
            <a:br>
              <a:rPr b="1" lang="en-GB" sz="5800">
                <a:solidFill>
                  <a:srgbClr val="2D2829"/>
                </a:solidFill>
              </a:rPr>
            </a:br>
            <a:r>
              <a:rPr b="1" lang="en-GB" sz="5800">
                <a:solidFill>
                  <a:srgbClr val="2D2829"/>
                </a:solidFill>
              </a:rPr>
              <a:t>Naturskånsom</a:t>
            </a:r>
            <a:endParaRPr b="1" sz="5800">
              <a:solidFill>
                <a:srgbClr val="2D2829"/>
              </a:solidFill>
            </a:endParaRPr>
          </a:p>
          <a:p>
            <a:pPr indent="0" lvl="0" marL="0" rtl="0" algn="l">
              <a:lnSpc>
                <a:spcPct val="90000"/>
              </a:lnSpc>
              <a:spcBef>
                <a:spcPts val="0"/>
              </a:spcBef>
              <a:spcAft>
                <a:spcPts val="0"/>
              </a:spcAft>
              <a:buSzPts val="1800"/>
              <a:buNone/>
            </a:pPr>
            <a:r>
              <a:t/>
            </a:r>
            <a:endParaRPr/>
          </a:p>
        </p:txBody>
      </p:sp>
      <p:sp>
        <p:nvSpPr>
          <p:cNvPr id="604" name="Google Shape;604;g939628f069_1_241"/>
          <p:cNvSpPr txBox="1"/>
          <p:nvPr>
            <p:ph idx="1" type="body"/>
          </p:nvPr>
        </p:nvSpPr>
        <p:spPr>
          <a:xfrm>
            <a:off x="838200" y="4082475"/>
            <a:ext cx="5257800" cy="3313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rPr lang="en-GB" sz="1800">
                <a:solidFill>
                  <a:srgbClr val="2D2829"/>
                </a:solidFill>
              </a:rPr>
              <a:t>NaturSkånsom-mærket har fokus på de miljø- og klimamæssige fordele ved at fiske med skånsomme og relativt selektive redskaber. Derudover har fokus på de socioøkonomiske og sociokulturelle gevinster ved, at fiskeriet foregår fra mindre fartøjer, samt at højne kvaliteten. </a:t>
            </a:r>
            <a:endParaRPr sz="1800">
              <a:solidFill>
                <a:srgbClr val="2D2829"/>
              </a:solidFill>
            </a:endParaRPr>
          </a:p>
          <a:p>
            <a:pPr indent="0" lvl="0" marL="0" rtl="0" algn="l">
              <a:lnSpc>
                <a:spcPct val="115000"/>
              </a:lnSpc>
              <a:spcBef>
                <a:spcPts val="0"/>
              </a:spcBef>
              <a:spcAft>
                <a:spcPts val="0"/>
              </a:spcAft>
              <a:buSzPts val="1800"/>
              <a:buNone/>
            </a:pPr>
            <a:r>
              <a:rPr lang="en-GB" sz="1800">
                <a:solidFill>
                  <a:srgbClr val="2D2829"/>
                </a:solidFill>
              </a:rPr>
              <a:t> </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t/>
            </a:r>
            <a:endParaRPr b="1" sz="1800">
              <a:solidFill>
                <a:srgbClr val="2D2829"/>
              </a:solidFill>
            </a:endParaRPr>
          </a:p>
        </p:txBody>
      </p:sp>
      <p:sp>
        <p:nvSpPr>
          <p:cNvPr id="605" name="Google Shape;605;g939628f069_1_24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606" name="Google Shape;606;g939628f069_1_241"/>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607" name="Google Shape;607;g939628f069_1_241"/>
          <p:cNvSpPr/>
          <p:nvPr/>
        </p:nvSpPr>
        <p:spPr>
          <a:xfrm>
            <a:off x="7054500" y="962875"/>
            <a:ext cx="4548600" cy="5600400"/>
          </a:xfrm>
          <a:prstGeom prst="rect">
            <a:avLst/>
          </a:prstGeom>
          <a:solidFill>
            <a:srgbClr val="E1F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1F0E0"/>
              </a:solidFill>
              <a:highlight>
                <a:srgbClr val="E1F0E0"/>
              </a:highlight>
              <a:latin typeface="Calibri"/>
              <a:ea typeface="Calibri"/>
              <a:cs typeface="Calibri"/>
              <a:sym typeface="Calibri"/>
            </a:endParaRPr>
          </a:p>
        </p:txBody>
      </p:sp>
      <p:sp>
        <p:nvSpPr>
          <p:cNvPr id="608" name="Google Shape;608;g939628f069_1_241"/>
          <p:cNvSpPr txBox="1"/>
          <p:nvPr/>
        </p:nvSpPr>
        <p:spPr>
          <a:xfrm>
            <a:off x="7309950" y="646725"/>
            <a:ext cx="4126500" cy="343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t/>
            </a:r>
            <a:endParaRPr b="1" i="0" sz="1800" u="none" cap="none" strike="noStrike">
              <a:solidFill>
                <a:srgbClr val="18605E"/>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br>
              <a:rPr b="1" i="0" lang="en-GB" sz="1800" u="none" cap="none" strike="noStrike">
                <a:solidFill>
                  <a:srgbClr val="18605E"/>
                </a:solidFill>
                <a:latin typeface="Calibri"/>
                <a:ea typeface="Calibri"/>
                <a:cs typeface="Calibri"/>
                <a:sym typeface="Calibri"/>
              </a:rPr>
            </a:br>
            <a:r>
              <a:rPr b="1" i="0" lang="en-GB" sz="1800" u="none" cap="none" strike="noStrike">
                <a:solidFill>
                  <a:srgbClr val="18605E"/>
                </a:solidFill>
                <a:latin typeface="Calibri"/>
                <a:ea typeface="Calibri"/>
                <a:cs typeface="Calibri"/>
                <a:sym typeface="Calibri"/>
              </a:rPr>
              <a:t>NaturSkånsom stiller følgende krav til danske fiskere, som ønsker at markedsføre deres fangster med deres mærke:</a:t>
            </a:r>
            <a:br>
              <a:rPr b="1" i="0" lang="en-GB" sz="1800" u="none" cap="none" strike="noStrike">
                <a:solidFill>
                  <a:srgbClr val="18605E"/>
                </a:solidFill>
                <a:latin typeface="Calibri"/>
                <a:ea typeface="Calibri"/>
                <a:cs typeface="Calibri"/>
                <a:sym typeface="Calibri"/>
              </a:rPr>
            </a:br>
            <a:endParaRPr b="1" i="0" sz="1800" u="none" cap="none" strike="noStrike">
              <a:solidFill>
                <a:srgbClr val="18605E"/>
              </a:solidFill>
              <a:latin typeface="Calibri"/>
              <a:ea typeface="Calibri"/>
              <a:cs typeface="Calibri"/>
              <a:sym typeface="Calibri"/>
            </a:endParaRPr>
          </a:p>
          <a:p>
            <a:pPr indent="-342900" lvl="0" marL="457200" marR="0" rtl="0" algn="l">
              <a:lnSpc>
                <a:spcPct val="115000"/>
              </a:lnSpc>
              <a:spcBef>
                <a:spcPts val="0"/>
              </a:spcBef>
              <a:spcAft>
                <a:spcPts val="0"/>
              </a:spcAft>
              <a:buClr>
                <a:srgbClr val="3E6E7C"/>
              </a:buClr>
              <a:buSzPts val="1800"/>
              <a:buFont typeface="Calibri"/>
              <a:buChar char="●"/>
            </a:pPr>
            <a:r>
              <a:rPr b="0" i="0" lang="en-GB" sz="1800" u="none" cap="none" strike="noStrike">
                <a:solidFill>
                  <a:srgbClr val="3E6E7C"/>
                </a:solidFill>
                <a:latin typeface="Calibri"/>
                <a:ea typeface="Calibri"/>
                <a:cs typeface="Calibri"/>
                <a:sym typeface="Calibri"/>
              </a:rPr>
              <a:t>De skal bedrive kystfiskeri, defineret som fra en båd på maksimalt 17 meter og med fangstrejser under 48 timer </a:t>
            </a:r>
            <a:endParaRPr b="0" i="0" sz="1800" u="none" cap="none" strike="noStrike">
              <a:solidFill>
                <a:srgbClr val="3E6E7C"/>
              </a:solidFill>
              <a:latin typeface="Calibri"/>
              <a:ea typeface="Calibri"/>
              <a:cs typeface="Calibri"/>
              <a:sym typeface="Calibri"/>
            </a:endParaRPr>
          </a:p>
          <a:p>
            <a:pPr indent="-342900" lvl="0" marL="457200" marR="0" rtl="0" algn="l">
              <a:lnSpc>
                <a:spcPct val="115000"/>
              </a:lnSpc>
              <a:spcBef>
                <a:spcPts val="0"/>
              </a:spcBef>
              <a:spcAft>
                <a:spcPts val="0"/>
              </a:spcAft>
              <a:buClr>
                <a:srgbClr val="3E6E7C"/>
              </a:buClr>
              <a:buSzPts val="1800"/>
              <a:buFont typeface="Calibri"/>
              <a:buChar char="●"/>
            </a:pPr>
            <a:r>
              <a:rPr b="0" i="0" lang="en-GB" sz="1800" u="none" cap="none" strike="noStrike">
                <a:solidFill>
                  <a:srgbClr val="3E6E7C"/>
                </a:solidFill>
                <a:latin typeface="Calibri"/>
                <a:ea typeface="Calibri"/>
                <a:cs typeface="Calibri"/>
                <a:sym typeface="Calibri"/>
              </a:rPr>
              <a:t>De skal udelukkende fiske med skånsomme redskaber, fx garn, kroge, snurrevod, tejner og lign. </a:t>
            </a:r>
            <a:endParaRPr b="0" i="0" sz="1800" u="none" cap="none" strike="noStrike">
              <a:solidFill>
                <a:srgbClr val="3E6E7C"/>
              </a:solidFill>
              <a:latin typeface="Calibri"/>
              <a:ea typeface="Calibri"/>
              <a:cs typeface="Calibri"/>
              <a:sym typeface="Calibri"/>
            </a:endParaRPr>
          </a:p>
          <a:p>
            <a:pPr indent="-342900" lvl="0" marL="457200" marR="0" rtl="0" algn="l">
              <a:lnSpc>
                <a:spcPct val="115000"/>
              </a:lnSpc>
              <a:spcBef>
                <a:spcPts val="0"/>
              </a:spcBef>
              <a:spcAft>
                <a:spcPts val="0"/>
              </a:spcAft>
              <a:buClr>
                <a:srgbClr val="3E6E7C"/>
              </a:buClr>
              <a:buSzPts val="1800"/>
              <a:buFont typeface="Calibri"/>
              <a:buChar char="●"/>
            </a:pPr>
            <a:r>
              <a:rPr b="0" i="0" lang="en-GB" sz="1800" u="none" cap="none" strike="noStrike">
                <a:solidFill>
                  <a:srgbClr val="3E6E7C"/>
                </a:solidFill>
                <a:latin typeface="Calibri"/>
                <a:ea typeface="Calibri"/>
                <a:cs typeface="Calibri"/>
                <a:sym typeface="Calibri"/>
              </a:rPr>
              <a:t>De skal have gennemgået et kvalitetskursus med henblik på optimering af kvaliteten via afblødning og korrekt, hurtig isning.</a:t>
            </a:r>
            <a:endParaRPr b="0" i="0" sz="1800" u="none" cap="none" strike="noStrike">
              <a:solidFill>
                <a:srgbClr val="3E6E7C"/>
              </a:solidFill>
              <a:latin typeface="Calibri"/>
              <a:ea typeface="Calibri"/>
              <a:cs typeface="Calibri"/>
              <a:sym typeface="Calibri"/>
            </a:endParaRPr>
          </a:p>
          <a:p>
            <a:pPr indent="0" lvl="0" marL="0" marR="0" rtl="0" algn="l">
              <a:lnSpc>
                <a:spcPct val="115000"/>
              </a:lnSpc>
              <a:spcBef>
                <a:spcPts val="1200"/>
              </a:spcBef>
              <a:spcAft>
                <a:spcPts val="0"/>
              </a:spcAft>
              <a:buClr>
                <a:schemeClr val="dk1"/>
              </a:buClr>
              <a:buSzPts val="1100"/>
              <a:buFont typeface="Arial"/>
              <a:buNone/>
            </a:pPr>
            <a:r>
              <a:t/>
            </a:r>
            <a:endParaRPr b="1" i="0" sz="1800" u="none" cap="none" strike="noStrike">
              <a:solidFill>
                <a:srgbClr val="2D282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609" name="Google Shape;609;g939628f069_1_241"/>
          <p:cNvPicPr preferRelativeResize="0"/>
          <p:nvPr/>
        </p:nvPicPr>
        <p:blipFill>
          <a:blip r:embed="rId4">
            <a:alphaModFix/>
          </a:blip>
          <a:stretch>
            <a:fillRect/>
          </a:stretch>
        </p:blipFill>
        <p:spPr>
          <a:xfrm>
            <a:off x="76200" y="1538425"/>
            <a:ext cx="3012826" cy="3014323"/>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g939628f069_1_288"/>
          <p:cNvSpPr txBox="1"/>
          <p:nvPr>
            <p:ph type="title"/>
          </p:nvPr>
        </p:nvSpPr>
        <p:spPr>
          <a:xfrm>
            <a:off x="838200" y="974725"/>
            <a:ext cx="8440500" cy="1325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SzPts val="1800"/>
              <a:buNone/>
            </a:pPr>
            <a:br>
              <a:rPr b="1" lang="en-GB" sz="7000">
                <a:solidFill>
                  <a:srgbClr val="2D2829"/>
                </a:solidFill>
              </a:rPr>
            </a:br>
            <a:r>
              <a:rPr b="1" lang="en-GB" sz="7000">
                <a:solidFill>
                  <a:srgbClr val="2D2829"/>
                </a:solidFill>
              </a:rPr>
              <a:t>Mærker for </a:t>
            </a:r>
            <a:br>
              <a:rPr b="1" lang="en-GB" sz="7000">
                <a:solidFill>
                  <a:srgbClr val="2D2829"/>
                </a:solidFill>
              </a:rPr>
            </a:br>
            <a:r>
              <a:rPr b="1" lang="en-GB" sz="7000">
                <a:solidFill>
                  <a:srgbClr val="2D2829"/>
                </a:solidFill>
              </a:rPr>
              <a:t>opdrættet fisk</a:t>
            </a:r>
            <a:endParaRPr b="1" sz="7000">
              <a:solidFill>
                <a:srgbClr val="2D2829"/>
              </a:solidFill>
            </a:endParaRPr>
          </a:p>
          <a:p>
            <a:pPr indent="0" lvl="0" marL="0" rtl="0" algn="l">
              <a:lnSpc>
                <a:spcPct val="90000"/>
              </a:lnSpc>
              <a:spcBef>
                <a:spcPts val="0"/>
              </a:spcBef>
              <a:spcAft>
                <a:spcPts val="0"/>
              </a:spcAft>
              <a:buSzPts val="1800"/>
              <a:buNone/>
            </a:pPr>
            <a:r>
              <a:t/>
            </a:r>
            <a:endParaRPr sz="7000"/>
          </a:p>
        </p:txBody>
      </p:sp>
      <p:sp>
        <p:nvSpPr>
          <p:cNvPr id="616" name="Google Shape;616;g939628f069_1_288"/>
          <p:cNvSpPr txBox="1"/>
          <p:nvPr>
            <p:ph idx="1" type="body"/>
          </p:nvPr>
        </p:nvSpPr>
        <p:spPr>
          <a:xfrm>
            <a:off x="838200" y="3273425"/>
            <a:ext cx="52578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t/>
            </a:r>
            <a:endParaRPr sz="1800">
              <a:solidFill>
                <a:srgbClr val="2D2829"/>
              </a:solidFill>
            </a:endParaRPr>
          </a:p>
          <a:p>
            <a:pPr indent="0" lvl="0" marL="0" rtl="0" algn="l">
              <a:lnSpc>
                <a:spcPct val="115000"/>
              </a:lnSpc>
              <a:spcBef>
                <a:spcPts val="0"/>
              </a:spcBef>
              <a:spcAft>
                <a:spcPts val="0"/>
              </a:spcAft>
              <a:buSzPts val="1800"/>
              <a:buNone/>
            </a:pPr>
            <a:r>
              <a:t/>
            </a:r>
            <a:endParaRPr b="1" sz="1800">
              <a:solidFill>
                <a:srgbClr val="2D2829"/>
              </a:solidFill>
            </a:endParaRPr>
          </a:p>
        </p:txBody>
      </p:sp>
      <p:sp>
        <p:nvSpPr>
          <p:cNvPr id="617" name="Google Shape;617;g939628f069_1_28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618" name="Google Shape;618;g939628f069_1_288"/>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pic>
        <p:nvPicPr>
          <p:cNvPr id="619" name="Google Shape;619;g939628f069_1_288"/>
          <p:cNvPicPr preferRelativeResize="0"/>
          <p:nvPr/>
        </p:nvPicPr>
        <p:blipFill rotWithShape="1">
          <a:blip r:embed="rId4">
            <a:alphaModFix/>
          </a:blip>
          <a:srcRect b="0" l="0" r="0" t="0"/>
          <a:stretch/>
        </p:blipFill>
        <p:spPr>
          <a:xfrm>
            <a:off x="924724" y="4256526"/>
            <a:ext cx="3645801" cy="1761750"/>
          </a:xfrm>
          <a:prstGeom prst="rect">
            <a:avLst/>
          </a:prstGeom>
          <a:noFill/>
          <a:ln>
            <a:noFill/>
          </a:ln>
        </p:spPr>
      </p:pic>
      <p:pic>
        <p:nvPicPr>
          <p:cNvPr id="620" name="Google Shape;620;g939628f069_1_288"/>
          <p:cNvPicPr preferRelativeResize="0"/>
          <p:nvPr/>
        </p:nvPicPr>
        <p:blipFill rotWithShape="1">
          <a:blip r:embed="rId5">
            <a:alphaModFix/>
          </a:blip>
          <a:srcRect b="0" l="0" r="0" t="0"/>
          <a:stretch/>
        </p:blipFill>
        <p:spPr>
          <a:xfrm>
            <a:off x="4999375" y="4305650"/>
            <a:ext cx="2976476" cy="1663500"/>
          </a:xfrm>
          <a:prstGeom prst="rect">
            <a:avLst/>
          </a:prstGeom>
          <a:noFill/>
          <a:ln>
            <a:noFill/>
          </a:ln>
        </p:spPr>
      </p:pic>
      <p:pic>
        <p:nvPicPr>
          <p:cNvPr id="621" name="Google Shape;621;g939628f069_1_288"/>
          <p:cNvPicPr preferRelativeResize="0"/>
          <p:nvPr/>
        </p:nvPicPr>
        <p:blipFill rotWithShape="1">
          <a:blip r:embed="rId6">
            <a:alphaModFix/>
          </a:blip>
          <a:srcRect b="0" l="0" r="0" t="0"/>
          <a:stretch/>
        </p:blipFill>
        <p:spPr>
          <a:xfrm>
            <a:off x="8225358" y="4305650"/>
            <a:ext cx="2646092" cy="151912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g939628f069_1_277"/>
          <p:cNvSpPr txBox="1"/>
          <p:nvPr>
            <p:ph type="title"/>
          </p:nvPr>
        </p:nvSpPr>
        <p:spPr>
          <a:xfrm>
            <a:off x="838200" y="746125"/>
            <a:ext cx="5410500" cy="1325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SzPts val="1800"/>
              <a:buNone/>
            </a:pPr>
            <a:r>
              <a:rPr b="1" lang="en-GB" sz="9000">
                <a:solidFill>
                  <a:srgbClr val="2D2829"/>
                </a:solidFill>
              </a:rPr>
              <a:t>ASC</a:t>
            </a:r>
            <a:endParaRPr b="1" sz="9000">
              <a:solidFill>
                <a:srgbClr val="2D2829"/>
              </a:solidFill>
            </a:endParaRPr>
          </a:p>
          <a:p>
            <a:pPr indent="0" lvl="0" marL="0" rtl="0" algn="l">
              <a:lnSpc>
                <a:spcPct val="90000"/>
              </a:lnSpc>
              <a:spcBef>
                <a:spcPts val="0"/>
              </a:spcBef>
              <a:spcAft>
                <a:spcPts val="0"/>
              </a:spcAft>
              <a:buSzPts val="1800"/>
              <a:buNone/>
            </a:pPr>
            <a:r>
              <a:t/>
            </a:r>
            <a:endParaRPr/>
          </a:p>
        </p:txBody>
      </p:sp>
      <p:sp>
        <p:nvSpPr>
          <p:cNvPr id="628" name="Google Shape;628;g939628f069_1_27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629" name="Google Shape;629;g939628f069_1_277"/>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630" name="Google Shape;630;g939628f069_1_277"/>
          <p:cNvSpPr/>
          <p:nvPr/>
        </p:nvSpPr>
        <p:spPr>
          <a:xfrm>
            <a:off x="7054500" y="646725"/>
            <a:ext cx="4548600" cy="5906400"/>
          </a:xfrm>
          <a:prstGeom prst="rect">
            <a:avLst/>
          </a:prstGeom>
          <a:solidFill>
            <a:srgbClr val="E1F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1F0E0"/>
              </a:solidFill>
              <a:highlight>
                <a:srgbClr val="E1F0E0"/>
              </a:highlight>
              <a:latin typeface="Calibri"/>
              <a:ea typeface="Calibri"/>
              <a:cs typeface="Calibri"/>
              <a:sym typeface="Calibri"/>
            </a:endParaRPr>
          </a:p>
        </p:txBody>
      </p:sp>
      <p:sp>
        <p:nvSpPr>
          <p:cNvPr id="631" name="Google Shape;631;g939628f069_1_277"/>
          <p:cNvSpPr txBox="1"/>
          <p:nvPr/>
        </p:nvSpPr>
        <p:spPr>
          <a:xfrm>
            <a:off x="7309950" y="113325"/>
            <a:ext cx="4126500" cy="343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t/>
            </a:r>
            <a:endParaRPr b="1" i="0" sz="1800" u="none" cap="none" strike="noStrike">
              <a:solidFill>
                <a:srgbClr val="18605E"/>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br>
              <a:rPr b="1" i="0" lang="en-GB" sz="1800" u="none" cap="none" strike="noStrike">
                <a:solidFill>
                  <a:srgbClr val="18605E"/>
                </a:solidFill>
                <a:latin typeface="Calibri"/>
                <a:ea typeface="Calibri"/>
                <a:cs typeface="Calibri"/>
                <a:sym typeface="Calibri"/>
              </a:rPr>
            </a:br>
            <a:r>
              <a:rPr b="1" i="0" lang="en-GB" sz="1800" u="none" cap="none" strike="noStrike">
                <a:solidFill>
                  <a:srgbClr val="18605E"/>
                </a:solidFill>
                <a:latin typeface="Calibri"/>
                <a:ea typeface="Calibri"/>
                <a:cs typeface="Calibri"/>
                <a:sym typeface="Calibri"/>
              </a:rPr>
              <a:t>ASC’s standarder for opdrætsanlæg er udformet med henblik på at bidrage til: </a:t>
            </a:r>
            <a:endParaRPr b="1" i="0" sz="1800" u="none" cap="none" strike="noStrike">
              <a:solidFill>
                <a:srgbClr val="18605E"/>
              </a:solidFill>
              <a:latin typeface="Calibri"/>
              <a:ea typeface="Calibri"/>
              <a:cs typeface="Calibri"/>
              <a:sym typeface="Calibri"/>
            </a:endParaRPr>
          </a:p>
          <a:p>
            <a:pPr indent="-330200" lvl="0" marL="457200" marR="0" rtl="0" algn="l">
              <a:lnSpc>
                <a:spcPct val="115000"/>
              </a:lnSpc>
              <a:spcBef>
                <a:spcPts val="0"/>
              </a:spcBef>
              <a:spcAft>
                <a:spcPts val="0"/>
              </a:spcAft>
              <a:buClr>
                <a:srgbClr val="3E6E7C"/>
              </a:buClr>
              <a:buSzPts val="1600"/>
              <a:buFont typeface="Calibri"/>
              <a:buChar char="●"/>
            </a:pPr>
            <a:r>
              <a:rPr b="1" i="0" lang="en-GB" sz="1600" u="none" cap="none" strike="noStrike">
                <a:solidFill>
                  <a:srgbClr val="3E6E7C"/>
                </a:solidFill>
                <a:latin typeface="Calibri"/>
                <a:ea typeface="Calibri"/>
                <a:cs typeface="Calibri"/>
                <a:sym typeface="Calibri"/>
              </a:rPr>
              <a:t>Et mere begrænset forbrug af kemikalier</a:t>
            </a:r>
            <a:br>
              <a:rPr b="1" i="0" lang="en-GB" sz="1600" u="none" cap="none" strike="noStrike">
                <a:solidFill>
                  <a:srgbClr val="3E6E7C"/>
                </a:solidFill>
                <a:latin typeface="Calibri"/>
                <a:ea typeface="Calibri"/>
                <a:cs typeface="Calibri"/>
                <a:sym typeface="Calibri"/>
              </a:rPr>
            </a:br>
            <a:endParaRPr b="1" i="0" sz="1600" u="none" cap="none" strike="noStrike">
              <a:solidFill>
                <a:srgbClr val="3E6E7C"/>
              </a:solidFill>
              <a:latin typeface="Calibri"/>
              <a:ea typeface="Calibri"/>
              <a:cs typeface="Calibri"/>
              <a:sym typeface="Calibri"/>
            </a:endParaRPr>
          </a:p>
          <a:p>
            <a:pPr indent="-330200" lvl="0" marL="457200" marR="0" rtl="0" algn="l">
              <a:lnSpc>
                <a:spcPct val="115000"/>
              </a:lnSpc>
              <a:spcBef>
                <a:spcPts val="0"/>
              </a:spcBef>
              <a:spcAft>
                <a:spcPts val="0"/>
              </a:spcAft>
              <a:buClr>
                <a:srgbClr val="3E6E7C"/>
              </a:buClr>
              <a:buSzPts val="1600"/>
              <a:buFont typeface="Calibri"/>
              <a:buChar char="●"/>
            </a:pPr>
            <a:r>
              <a:rPr b="1" i="0" lang="en-GB" sz="1600" u="none" cap="none" strike="noStrike">
                <a:solidFill>
                  <a:srgbClr val="3E6E7C"/>
                </a:solidFill>
                <a:latin typeface="Calibri"/>
                <a:ea typeface="Calibri"/>
                <a:cs typeface="Calibri"/>
                <a:sym typeface="Calibri"/>
              </a:rPr>
              <a:t>At undgå stressede og syge fisk, der kan smitte vilde bestande </a:t>
            </a:r>
            <a:br>
              <a:rPr b="1" i="0" lang="en-GB" sz="1600" u="none" cap="none" strike="noStrike">
                <a:solidFill>
                  <a:srgbClr val="3E6E7C"/>
                </a:solidFill>
                <a:latin typeface="Calibri"/>
                <a:ea typeface="Calibri"/>
                <a:cs typeface="Calibri"/>
                <a:sym typeface="Calibri"/>
              </a:rPr>
            </a:br>
            <a:endParaRPr b="1" i="0" sz="1600" u="none" cap="none" strike="noStrike">
              <a:solidFill>
                <a:srgbClr val="3E6E7C"/>
              </a:solidFill>
              <a:latin typeface="Calibri"/>
              <a:ea typeface="Calibri"/>
              <a:cs typeface="Calibri"/>
              <a:sym typeface="Calibri"/>
            </a:endParaRPr>
          </a:p>
          <a:p>
            <a:pPr indent="-330200" lvl="0" marL="457200" marR="0" rtl="0" algn="l">
              <a:lnSpc>
                <a:spcPct val="115000"/>
              </a:lnSpc>
              <a:spcBef>
                <a:spcPts val="0"/>
              </a:spcBef>
              <a:spcAft>
                <a:spcPts val="0"/>
              </a:spcAft>
              <a:buClr>
                <a:srgbClr val="3E6E7C"/>
              </a:buClr>
              <a:buSzPts val="1600"/>
              <a:buFont typeface="Calibri"/>
              <a:buChar char="●"/>
            </a:pPr>
            <a:r>
              <a:rPr b="1" i="0" lang="en-GB" sz="1600" u="none" cap="none" strike="noStrike">
                <a:solidFill>
                  <a:srgbClr val="3E6E7C"/>
                </a:solidFill>
                <a:latin typeface="Calibri"/>
                <a:ea typeface="Calibri"/>
                <a:cs typeface="Calibri"/>
                <a:sym typeface="Calibri"/>
              </a:rPr>
              <a:t>At undgå overforbrug af ferskvandsressourcer </a:t>
            </a:r>
            <a:br>
              <a:rPr b="1" i="0" lang="en-GB" sz="1600" u="none" cap="none" strike="noStrike">
                <a:solidFill>
                  <a:srgbClr val="3E6E7C"/>
                </a:solidFill>
                <a:latin typeface="Calibri"/>
                <a:ea typeface="Calibri"/>
                <a:cs typeface="Calibri"/>
                <a:sym typeface="Calibri"/>
              </a:rPr>
            </a:br>
            <a:endParaRPr b="1" i="0" sz="1600" u="none" cap="none" strike="noStrike">
              <a:solidFill>
                <a:srgbClr val="3E6E7C"/>
              </a:solidFill>
              <a:latin typeface="Calibri"/>
              <a:ea typeface="Calibri"/>
              <a:cs typeface="Calibri"/>
              <a:sym typeface="Calibri"/>
            </a:endParaRPr>
          </a:p>
          <a:p>
            <a:pPr indent="-330200" lvl="0" marL="457200" marR="0" rtl="0" algn="l">
              <a:lnSpc>
                <a:spcPct val="115000"/>
              </a:lnSpc>
              <a:spcBef>
                <a:spcPts val="0"/>
              </a:spcBef>
              <a:spcAft>
                <a:spcPts val="0"/>
              </a:spcAft>
              <a:buClr>
                <a:srgbClr val="3E6E7C"/>
              </a:buClr>
              <a:buSzPts val="1600"/>
              <a:buFont typeface="Calibri"/>
              <a:buChar char="●"/>
            </a:pPr>
            <a:r>
              <a:rPr b="1" i="0" lang="en-GB" sz="1600" u="none" cap="none" strike="noStrike">
                <a:solidFill>
                  <a:srgbClr val="3E6E7C"/>
                </a:solidFill>
                <a:latin typeface="Calibri"/>
                <a:ea typeface="Calibri"/>
                <a:cs typeface="Calibri"/>
                <a:sym typeface="Calibri"/>
              </a:rPr>
              <a:t>At undgå ødelæggende ændringer af hav- eller landmiljø omkring opdrætsanlæggene </a:t>
            </a:r>
            <a:br>
              <a:rPr b="1" i="0" lang="en-GB" sz="1600" u="none" cap="none" strike="noStrike">
                <a:solidFill>
                  <a:srgbClr val="3E6E7C"/>
                </a:solidFill>
                <a:latin typeface="Calibri"/>
                <a:ea typeface="Calibri"/>
                <a:cs typeface="Calibri"/>
                <a:sym typeface="Calibri"/>
              </a:rPr>
            </a:br>
            <a:endParaRPr b="1" i="0" sz="1600" u="none" cap="none" strike="noStrike">
              <a:solidFill>
                <a:srgbClr val="3E6E7C"/>
              </a:solidFill>
              <a:latin typeface="Calibri"/>
              <a:ea typeface="Calibri"/>
              <a:cs typeface="Calibri"/>
              <a:sym typeface="Calibri"/>
            </a:endParaRPr>
          </a:p>
          <a:p>
            <a:pPr indent="-330200" lvl="0" marL="457200" marR="0" rtl="0" algn="l">
              <a:lnSpc>
                <a:spcPct val="115000"/>
              </a:lnSpc>
              <a:spcBef>
                <a:spcPts val="0"/>
              </a:spcBef>
              <a:spcAft>
                <a:spcPts val="0"/>
              </a:spcAft>
              <a:buClr>
                <a:srgbClr val="3E6E7C"/>
              </a:buClr>
              <a:buSzPts val="1600"/>
              <a:buFont typeface="Calibri"/>
              <a:buChar char="●"/>
            </a:pPr>
            <a:r>
              <a:rPr b="1" i="0" lang="en-GB" sz="1600" u="none" cap="none" strike="noStrike">
                <a:solidFill>
                  <a:srgbClr val="3E6E7C"/>
                </a:solidFill>
                <a:latin typeface="Calibri"/>
                <a:ea typeface="Calibri"/>
                <a:cs typeface="Calibri"/>
                <a:sym typeface="Calibri"/>
              </a:rPr>
              <a:t>At produktionen foregår på en måde, som tager hensyn til arbejdsmiljø og lokalsamfundet </a:t>
            </a:r>
            <a:br>
              <a:rPr b="1" i="0" lang="en-GB" sz="1600" u="none" cap="none" strike="noStrike">
                <a:solidFill>
                  <a:srgbClr val="3E6E7C"/>
                </a:solidFill>
                <a:latin typeface="Calibri"/>
                <a:ea typeface="Calibri"/>
                <a:cs typeface="Calibri"/>
                <a:sym typeface="Calibri"/>
              </a:rPr>
            </a:br>
            <a:endParaRPr b="1" i="0" sz="1600" u="none" cap="none" strike="noStrike">
              <a:solidFill>
                <a:srgbClr val="3E6E7C"/>
              </a:solidFill>
              <a:latin typeface="Calibri"/>
              <a:ea typeface="Calibri"/>
              <a:cs typeface="Calibri"/>
              <a:sym typeface="Calibri"/>
            </a:endParaRPr>
          </a:p>
          <a:p>
            <a:pPr indent="-330200" lvl="0" marL="457200" marR="0" rtl="0" algn="l">
              <a:lnSpc>
                <a:spcPct val="115000"/>
              </a:lnSpc>
              <a:spcBef>
                <a:spcPts val="0"/>
              </a:spcBef>
              <a:spcAft>
                <a:spcPts val="0"/>
              </a:spcAft>
              <a:buClr>
                <a:srgbClr val="3E6E7C"/>
              </a:buClr>
              <a:buSzPts val="1600"/>
              <a:buFont typeface="Calibri"/>
              <a:buChar char="●"/>
            </a:pPr>
            <a:r>
              <a:rPr b="1" i="0" lang="en-GB" sz="1600" u="none" cap="none" strike="noStrike">
                <a:solidFill>
                  <a:srgbClr val="3E6E7C"/>
                </a:solidFill>
                <a:latin typeface="Calibri"/>
                <a:ea typeface="Calibri"/>
                <a:cs typeface="Calibri"/>
                <a:sym typeface="Calibri"/>
              </a:rPr>
              <a:t>At bruge fiskefoder, der kommer fra bæredygtige fiskerier </a:t>
            </a:r>
            <a:endParaRPr b="1" i="0" sz="1600" u="none" cap="none" strike="noStrike">
              <a:solidFill>
                <a:srgbClr val="3E6E7C"/>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800"/>
              <a:buFont typeface="Arial"/>
              <a:buNone/>
            </a:pPr>
            <a:r>
              <a:t/>
            </a:r>
            <a:endParaRPr b="1" i="0" sz="1800" u="none" cap="none" strike="noStrike">
              <a:solidFill>
                <a:srgbClr val="2D282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632" name="Google Shape;632;g939628f069_1_277"/>
          <p:cNvPicPr preferRelativeResize="0"/>
          <p:nvPr/>
        </p:nvPicPr>
        <p:blipFill rotWithShape="1">
          <a:blip r:embed="rId4">
            <a:alphaModFix/>
          </a:blip>
          <a:srcRect b="0" l="0" r="0" t="0"/>
          <a:stretch/>
        </p:blipFill>
        <p:spPr>
          <a:xfrm>
            <a:off x="838197" y="4143005"/>
            <a:ext cx="4987750" cy="2410200"/>
          </a:xfrm>
          <a:prstGeom prst="rect">
            <a:avLst/>
          </a:prstGeom>
          <a:noFill/>
          <a:ln>
            <a:noFill/>
          </a:ln>
        </p:spPr>
      </p:pic>
      <p:sp>
        <p:nvSpPr>
          <p:cNvPr id="633" name="Google Shape;633;g939628f069_1_277"/>
          <p:cNvSpPr txBox="1"/>
          <p:nvPr/>
        </p:nvSpPr>
        <p:spPr>
          <a:xfrm>
            <a:off x="977700" y="1744075"/>
            <a:ext cx="49878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rgbClr val="2D2829"/>
                </a:solidFill>
                <a:latin typeface="Calibri"/>
                <a:ea typeface="Calibri"/>
                <a:cs typeface="Calibri"/>
                <a:sym typeface="Calibri"/>
              </a:rPr>
              <a:t>Aquaculture Stewardship Council (ASC) </a:t>
            </a:r>
            <a:endParaRPr b="1"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1"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2D2829"/>
                </a:solidFill>
                <a:latin typeface="Calibri"/>
                <a:ea typeface="Calibri"/>
                <a:cs typeface="Calibri"/>
                <a:sym typeface="Calibri"/>
              </a:rPr>
              <a:t>ASC sporbarhedsstandard har til formål at sikre, at ASC-mærket udelukkende findes på fisk og skaldyr, der med sikkerhed er opdrættet i et ASC-certificeret anlæg.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1" i="0" sz="1800" u="none" cap="none" strike="noStrike">
              <a:solidFill>
                <a:srgbClr val="2D2829"/>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g939628f069_1_307"/>
          <p:cNvSpPr txBox="1"/>
          <p:nvPr>
            <p:ph type="title"/>
          </p:nvPr>
        </p:nvSpPr>
        <p:spPr>
          <a:xfrm>
            <a:off x="838200" y="746125"/>
            <a:ext cx="5410500" cy="1325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SzPts val="1800"/>
              <a:buNone/>
            </a:pPr>
            <a:r>
              <a:rPr b="1" lang="en-GB" sz="6000">
                <a:solidFill>
                  <a:srgbClr val="2D2829"/>
                </a:solidFill>
              </a:rPr>
              <a:t>Økologimærket</a:t>
            </a:r>
            <a:endParaRPr b="1" sz="6000">
              <a:solidFill>
                <a:srgbClr val="2D2829"/>
              </a:solidFill>
            </a:endParaRPr>
          </a:p>
          <a:p>
            <a:pPr indent="0" lvl="0" marL="0" rtl="0" algn="l">
              <a:lnSpc>
                <a:spcPct val="90000"/>
              </a:lnSpc>
              <a:spcBef>
                <a:spcPts val="0"/>
              </a:spcBef>
              <a:spcAft>
                <a:spcPts val="0"/>
              </a:spcAft>
              <a:buSzPts val="1800"/>
              <a:buNone/>
            </a:pPr>
            <a:r>
              <a:t/>
            </a:r>
            <a:endParaRPr/>
          </a:p>
        </p:txBody>
      </p:sp>
      <p:sp>
        <p:nvSpPr>
          <p:cNvPr id="640" name="Google Shape;640;g939628f069_1_30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641" name="Google Shape;641;g939628f069_1_307"/>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642" name="Google Shape;642;g939628f069_1_307"/>
          <p:cNvSpPr/>
          <p:nvPr/>
        </p:nvSpPr>
        <p:spPr>
          <a:xfrm>
            <a:off x="6615300" y="646725"/>
            <a:ext cx="4987800" cy="5906400"/>
          </a:xfrm>
          <a:prstGeom prst="rect">
            <a:avLst/>
          </a:prstGeom>
          <a:solidFill>
            <a:srgbClr val="E1F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E1F0E0"/>
              </a:solidFill>
              <a:highlight>
                <a:srgbClr val="E1F0E0"/>
              </a:highlight>
              <a:latin typeface="Calibri"/>
              <a:ea typeface="Calibri"/>
              <a:cs typeface="Calibri"/>
              <a:sym typeface="Calibri"/>
            </a:endParaRPr>
          </a:p>
        </p:txBody>
      </p:sp>
      <p:sp>
        <p:nvSpPr>
          <p:cNvPr id="643" name="Google Shape;643;g939628f069_1_307"/>
          <p:cNvSpPr txBox="1"/>
          <p:nvPr/>
        </p:nvSpPr>
        <p:spPr>
          <a:xfrm>
            <a:off x="6799050" y="-191475"/>
            <a:ext cx="4676700" cy="343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t/>
            </a:r>
            <a:endParaRPr b="1" i="0" sz="1800" u="none" cap="none" strike="noStrike">
              <a:solidFill>
                <a:srgbClr val="18605E"/>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br>
              <a:rPr b="1" i="0" lang="en-GB" sz="1800" u="none" cap="none" strike="noStrike">
                <a:solidFill>
                  <a:srgbClr val="18605E"/>
                </a:solidFill>
                <a:latin typeface="Calibri"/>
                <a:ea typeface="Calibri"/>
                <a:cs typeface="Calibri"/>
                <a:sym typeface="Calibri"/>
              </a:rPr>
            </a:br>
            <a:endParaRPr b="1" i="0" sz="1800" u="none" cap="none" strike="noStrike">
              <a:solidFill>
                <a:srgbClr val="18605E"/>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rgbClr val="18605E"/>
                </a:solidFill>
                <a:latin typeface="Calibri"/>
                <a:ea typeface="Calibri"/>
                <a:cs typeface="Calibri"/>
                <a:sym typeface="Calibri"/>
              </a:rPr>
              <a:t>Øko-fisk: Hvad skal der til for at få mærkerne, og hvad lover de at levere? FX: </a:t>
            </a:r>
            <a:endParaRPr b="1" i="0" sz="1800" u="none" cap="none" strike="noStrike">
              <a:solidFill>
                <a:srgbClr val="18605E"/>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1" i="0" sz="1800" u="none" cap="none" strike="noStrike">
              <a:solidFill>
                <a:srgbClr val="18605E"/>
              </a:solidFill>
              <a:latin typeface="Calibri"/>
              <a:ea typeface="Calibri"/>
              <a:cs typeface="Calibri"/>
              <a:sym typeface="Calibri"/>
            </a:endParaRPr>
          </a:p>
          <a:p>
            <a:pPr indent="-330200" lvl="0" marL="457200" marR="0" rtl="0" algn="l">
              <a:lnSpc>
                <a:spcPct val="115000"/>
              </a:lnSpc>
              <a:spcBef>
                <a:spcPts val="0"/>
              </a:spcBef>
              <a:spcAft>
                <a:spcPts val="0"/>
              </a:spcAft>
              <a:buClr>
                <a:srgbClr val="18605E"/>
              </a:buClr>
              <a:buSzPts val="1600"/>
              <a:buFont typeface="Calibri"/>
              <a:buChar char="●"/>
            </a:pPr>
            <a:r>
              <a:rPr b="0" i="0" lang="en-GB" sz="1600" u="none" cap="none" strike="noStrike">
                <a:solidFill>
                  <a:srgbClr val="18605E"/>
                </a:solidFill>
                <a:latin typeface="Calibri"/>
                <a:ea typeface="Calibri"/>
                <a:cs typeface="Calibri"/>
                <a:sym typeface="Calibri"/>
              </a:rPr>
              <a:t>Etablering af sundhedsrådgivningsaftale med dyrlæge. </a:t>
            </a:r>
            <a:endParaRPr b="0" i="0" sz="1600" u="none" cap="none" strike="noStrike">
              <a:solidFill>
                <a:srgbClr val="18605E"/>
              </a:solidFill>
              <a:latin typeface="Calibri"/>
              <a:ea typeface="Calibri"/>
              <a:cs typeface="Calibri"/>
              <a:sym typeface="Calibri"/>
            </a:endParaRPr>
          </a:p>
          <a:p>
            <a:pPr indent="-330200" lvl="0" marL="457200" marR="0" rtl="0" algn="l">
              <a:lnSpc>
                <a:spcPct val="115000"/>
              </a:lnSpc>
              <a:spcBef>
                <a:spcPts val="0"/>
              </a:spcBef>
              <a:spcAft>
                <a:spcPts val="0"/>
              </a:spcAft>
              <a:buClr>
                <a:srgbClr val="18605E"/>
              </a:buClr>
              <a:buSzPts val="1600"/>
              <a:buFont typeface="Calibri"/>
              <a:buChar char="●"/>
            </a:pPr>
            <a:r>
              <a:rPr b="0" i="0" lang="en-GB" sz="1600" u="none" cap="none" strike="noStrike">
                <a:solidFill>
                  <a:srgbClr val="18605E"/>
                </a:solidFill>
                <a:latin typeface="Calibri"/>
                <a:ea typeface="Calibri"/>
                <a:cs typeface="Calibri"/>
                <a:sym typeface="Calibri"/>
              </a:rPr>
              <a:t>Overholdelse af maksimal bestandstæthed.</a:t>
            </a:r>
            <a:endParaRPr sz="1600">
              <a:solidFill>
                <a:srgbClr val="18605E"/>
              </a:solidFill>
              <a:latin typeface="Calibri"/>
              <a:ea typeface="Calibri"/>
              <a:cs typeface="Calibri"/>
              <a:sym typeface="Calibri"/>
            </a:endParaRPr>
          </a:p>
          <a:p>
            <a:pPr indent="-330200" lvl="0" marL="457200" marR="0" rtl="0" algn="l">
              <a:lnSpc>
                <a:spcPct val="115000"/>
              </a:lnSpc>
              <a:spcBef>
                <a:spcPts val="0"/>
              </a:spcBef>
              <a:spcAft>
                <a:spcPts val="0"/>
              </a:spcAft>
              <a:buClr>
                <a:srgbClr val="18605E"/>
              </a:buClr>
              <a:buSzPts val="1600"/>
              <a:buFont typeface="Calibri"/>
              <a:buChar char="●"/>
            </a:pPr>
            <a:r>
              <a:rPr b="0" i="0" lang="en-GB" sz="1600" u="none" cap="none" strike="noStrike">
                <a:solidFill>
                  <a:srgbClr val="18605E"/>
                </a:solidFill>
                <a:latin typeface="Calibri"/>
                <a:ea typeface="Calibri"/>
                <a:cs typeface="Calibri"/>
                <a:sym typeface="Calibri"/>
              </a:rPr>
              <a:t>Minimering af brug af medicin og hjælpestoffer, forbud mod visse hjælpestoffer. Et hjælpestof kan fx være kalk, jod, salt og brintoverilte.</a:t>
            </a:r>
            <a:endParaRPr b="0" i="0" sz="1600" u="none" cap="none" strike="noStrike">
              <a:solidFill>
                <a:srgbClr val="18605E"/>
              </a:solidFill>
              <a:latin typeface="Calibri"/>
              <a:ea typeface="Calibri"/>
              <a:cs typeface="Calibri"/>
              <a:sym typeface="Calibri"/>
            </a:endParaRPr>
          </a:p>
          <a:p>
            <a:pPr indent="-330200" lvl="0" marL="457200" marR="0" rtl="0" algn="l">
              <a:lnSpc>
                <a:spcPct val="115000"/>
              </a:lnSpc>
              <a:spcBef>
                <a:spcPts val="0"/>
              </a:spcBef>
              <a:spcAft>
                <a:spcPts val="0"/>
              </a:spcAft>
              <a:buClr>
                <a:srgbClr val="18605E"/>
              </a:buClr>
              <a:buSzPts val="1600"/>
              <a:buFont typeface="Calibri"/>
              <a:buChar char="●"/>
            </a:pPr>
            <a:r>
              <a:rPr b="0" i="0" lang="en-GB" sz="1600" u="none" cap="none" strike="noStrike">
                <a:solidFill>
                  <a:srgbClr val="18605E"/>
                </a:solidFill>
                <a:latin typeface="Calibri"/>
                <a:ea typeface="Calibri"/>
                <a:cs typeface="Calibri"/>
                <a:sym typeface="Calibri"/>
              </a:rPr>
              <a:t>Ingen brug af genmodificerede stoffer i fiskefoderet. </a:t>
            </a:r>
            <a:endParaRPr b="0" i="0" sz="1600" u="none" cap="none" strike="noStrike">
              <a:solidFill>
                <a:srgbClr val="18605E"/>
              </a:solidFill>
              <a:latin typeface="Calibri"/>
              <a:ea typeface="Calibri"/>
              <a:cs typeface="Calibri"/>
              <a:sym typeface="Calibri"/>
            </a:endParaRPr>
          </a:p>
          <a:p>
            <a:pPr indent="-330200" lvl="0" marL="457200" marR="0" rtl="0" algn="l">
              <a:lnSpc>
                <a:spcPct val="115000"/>
              </a:lnSpc>
              <a:spcBef>
                <a:spcPts val="0"/>
              </a:spcBef>
              <a:spcAft>
                <a:spcPts val="0"/>
              </a:spcAft>
              <a:buClr>
                <a:srgbClr val="18605E"/>
              </a:buClr>
              <a:buSzPts val="1600"/>
              <a:buFont typeface="Calibri"/>
              <a:buChar char="●"/>
            </a:pPr>
            <a:r>
              <a:rPr b="0" i="0" lang="en-GB" sz="1600" u="none" cap="none" strike="noStrike">
                <a:solidFill>
                  <a:srgbClr val="18605E"/>
                </a:solidFill>
                <a:latin typeface="Calibri"/>
                <a:ea typeface="Calibri"/>
                <a:cs typeface="Calibri"/>
                <a:sym typeface="Calibri"/>
              </a:rPr>
              <a:t>Foder fremstillet på bæredygtigt grundlag eller økologiske produkter</a:t>
            </a:r>
            <a:r>
              <a:rPr lang="en-GB" sz="1600">
                <a:solidFill>
                  <a:srgbClr val="18605E"/>
                </a:solidFill>
                <a:latin typeface="Calibri"/>
                <a:ea typeface="Calibri"/>
                <a:cs typeface="Calibri"/>
                <a:sym typeface="Calibri"/>
              </a:rPr>
              <a:t>.</a:t>
            </a:r>
            <a:endParaRPr b="0" i="0" sz="1600" u="none" cap="none" strike="noStrike">
              <a:solidFill>
                <a:srgbClr val="18605E"/>
              </a:solidFill>
              <a:latin typeface="Calibri"/>
              <a:ea typeface="Calibri"/>
              <a:cs typeface="Calibri"/>
              <a:sym typeface="Calibri"/>
            </a:endParaRPr>
          </a:p>
          <a:p>
            <a:pPr indent="-330200" lvl="0" marL="457200" marR="0" rtl="0" algn="l">
              <a:lnSpc>
                <a:spcPct val="115000"/>
              </a:lnSpc>
              <a:spcBef>
                <a:spcPts val="0"/>
              </a:spcBef>
              <a:spcAft>
                <a:spcPts val="0"/>
              </a:spcAft>
              <a:buClr>
                <a:srgbClr val="18605E"/>
              </a:buClr>
              <a:buSzPts val="1600"/>
              <a:buFont typeface="Calibri"/>
              <a:buChar char="●"/>
            </a:pPr>
            <a:r>
              <a:rPr b="0" i="0" lang="en-GB" sz="1600" u="none" cap="none" strike="noStrike">
                <a:solidFill>
                  <a:srgbClr val="18605E"/>
                </a:solidFill>
                <a:latin typeface="Calibri"/>
                <a:ea typeface="Calibri"/>
                <a:cs typeface="Calibri"/>
                <a:sym typeface="Calibri"/>
              </a:rPr>
              <a:t>Minimering af anvendelsen af medicin og kemikalier. </a:t>
            </a:r>
            <a:endParaRPr b="0" i="0" sz="1600" u="none" cap="none" strike="noStrike">
              <a:solidFill>
                <a:srgbClr val="18605E"/>
              </a:solidFill>
              <a:latin typeface="Calibri"/>
              <a:ea typeface="Calibri"/>
              <a:cs typeface="Calibri"/>
              <a:sym typeface="Calibri"/>
            </a:endParaRPr>
          </a:p>
          <a:p>
            <a:pPr indent="-330200" lvl="0" marL="457200" marR="0" rtl="0" algn="l">
              <a:lnSpc>
                <a:spcPct val="115000"/>
              </a:lnSpc>
              <a:spcBef>
                <a:spcPts val="0"/>
              </a:spcBef>
              <a:spcAft>
                <a:spcPts val="0"/>
              </a:spcAft>
              <a:buClr>
                <a:srgbClr val="18605E"/>
              </a:buClr>
              <a:buSzPts val="1600"/>
              <a:buFont typeface="Calibri"/>
              <a:buChar char="●"/>
            </a:pPr>
            <a:r>
              <a:rPr b="0" i="0" lang="en-GB" sz="1600" u="none" cap="none" strike="noStrike">
                <a:solidFill>
                  <a:srgbClr val="18605E"/>
                </a:solidFill>
                <a:latin typeface="Calibri"/>
                <a:ea typeface="Calibri"/>
                <a:cs typeface="Calibri"/>
                <a:sym typeface="Calibri"/>
              </a:rPr>
              <a:t>Prioritering af grøn energi i produktionen.</a:t>
            </a:r>
            <a:endParaRPr b="0" i="0" sz="1600" u="none" cap="none" strike="noStrike">
              <a:solidFill>
                <a:srgbClr val="18605E"/>
              </a:solidFill>
              <a:latin typeface="Calibri"/>
              <a:ea typeface="Calibri"/>
              <a:cs typeface="Calibri"/>
              <a:sym typeface="Calibri"/>
            </a:endParaRPr>
          </a:p>
          <a:p>
            <a:pPr indent="-330200" lvl="0" marL="457200" marR="0" rtl="0" algn="l">
              <a:lnSpc>
                <a:spcPct val="115000"/>
              </a:lnSpc>
              <a:spcBef>
                <a:spcPts val="0"/>
              </a:spcBef>
              <a:spcAft>
                <a:spcPts val="0"/>
              </a:spcAft>
              <a:buClr>
                <a:srgbClr val="18605E"/>
              </a:buClr>
              <a:buSzPts val="1600"/>
              <a:buFont typeface="Calibri"/>
              <a:buChar char="●"/>
            </a:pPr>
            <a:r>
              <a:rPr b="0" i="0" lang="en-GB" sz="1600" u="none" cap="none" strike="noStrike">
                <a:solidFill>
                  <a:srgbClr val="18605E"/>
                </a:solidFill>
                <a:latin typeface="Calibri"/>
                <a:ea typeface="Calibri"/>
                <a:cs typeface="Calibri"/>
                <a:sym typeface="Calibri"/>
              </a:rPr>
              <a:t>Sporbarhed fra forbrugeren til producenten.</a:t>
            </a:r>
            <a:endParaRPr b="0" i="0" sz="1600" u="none" cap="none" strike="noStrike">
              <a:solidFill>
                <a:srgbClr val="18605E"/>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1400"/>
              <a:buFont typeface="Arial"/>
              <a:buNone/>
            </a:pPr>
            <a:r>
              <a:t/>
            </a:r>
            <a:endParaRPr b="1" i="0" sz="14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t/>
            </a:r>
            <a:endParaRPr b="1" i="0" sz="1400" u="none" cap="none" strike="noStrike">
              <a:solidFill>
                <a:srgbClr val="2D282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44" name="Google Shape;644;g939628f069_1_307"/>
          <p:cNvSpPr txBox="1"/>
          <p:nvPr/>
        </p:nvSpPr>
        <p:spPr>
          <a:xfrm>
            <a:off x="977700" y="1744075"/>
            <a:ext cx="49878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2D2829"/>
                </a:solidFill>
                <a:latin typeface="Calibri"/>
                <a:ea typeface="Calibri"/>
                <a:cs typeface="Calibri"/>
                <a:sym typeface="Calibri"/>
              </a:rPr>
              <a:t>Først i 2005 blev det muligt at købe økologisk fisk fra ferskvandsdambrug, og i 2010 blev det første danske havbrug omlagt til økologisk produktion.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1"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1"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2D2829"/>
                </a:solidFill>
                <a:latin typeface="Calibri"/>
                <a:ea typeface="Calibri"/>
                <a:cs typeface="Calibri"/>
                <a:sym typeface="Calibri"/>
              </a:rPr>
              <a:t> </a:t>
            </a:r>
            <a:endParaRPr b="0" i="0" sz="18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1" i="0" sz="1800" u="none" cap="none" strike="noStrike">
              <a:solidFill>
                <a:srgbClr val="2D2829"/>
              </a:solidFill>
              <a:latin typeface="Calibri"/>
              <a:ea typeface="Calibri"/>
              <a:cs typeface="Calibri"/>
              <a:sym typeface="Calibri"/>
            </a:endParaRPr>
          </a:p>
        </p:txBody>
      </p:sp>
      <p:pic>
        <p:nvPicPr>
          <p:cNvPr id="645" name="Google Shape;645;g939628f069_1_307"/>
          <p:cNvPicPr preferRelativeResize="0"/>
          <p:nvPr/>
        </p:nvPicPr>
        <p:blipFill rotWithShape="1">
          <a:blip r:embed="rId4">
            <a:alphaModFix/>
          </a:blip>
          <a:srcRect b="0" l="0" r="0" t="0"/>
          <a:stretch/>
        </p:blipFill>
        <p:spPr>
          <a:xfrm>
            <a:off x="977700" y="4744075"/>
            <a:ext cx="2642949" cy="1477100"/>
          </a:xfrm>
          <a:prstGeom prst="rect">
            <a:avLst/>
          </a:prstGeom>
          <a:noFill/>
          <a:ln>
            <a:noFill/>
          </a:ln>
        </p:spPr>
      </p:pic>
      <p:pic>
        <p:nvPicPr>
          <p:cNvPr id="646" name="Google Shape;646;g939628f069_1_307"/>
          <p:cNvPicPr preferRelativeResize="0"/>
          <p:nvPr/>
        </p:nvPicPr>
        <p:blipFill rotWithShape="1">
          <a:blip r:embed="rId5">
            <a:alphaModFix/>
          </a:blip>
          <a:srcRect b="0" l="0" r="0" t="0"/>
          <a:stretch/>
        </p:blipFill>
        <p:spPr>
          <a:xfrm>
            <a:off x="3890000" y="4972175"/>
            <a:ext cx="2053901" cy="117914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g939628f069_1_339"/>
          <p:cNvSpPr txBox="1"/>
          <p:nvPr>
            <p:ph type="title"/>
          </p:nvPr>
        </p:nvSpPr>
        <p:spPr>
          <a:xfrm>
            <a:off x="838200" y="6699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GB"/>
              <a:t>Hvem står bag mærkningsordningerne?</a:t>
            </a:r>
            <a:endParaRPr b="1"/>
          </a:p>
        </p:txBody>
      </p:sp>
      <p:sp>
        <p:nvSpPr>
          <p:cNvPr id="653" name="Google Shape;653;g939628f069_1_33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pic>
        <p:nvPicPr>
          <p:cNvPr id="654" name="Google Shape;654;g939628f069_1_339"/>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655" name="Google Shape;655;g939628f069_1_339"/>
          <p:cNvSpPr/>
          <p:nvPr/>
        </p:nvSpPr>
        <p:spPr>
          <a:xfrm>
            <a:off x="838200" y="1827050"/>
            <a:ext cx="4987800" cy="3919800"/>
          </a:xfrm>
          <a:prstGeom prst="rect">
            <a:avLst/>
          </a:prstGeom>
          <a:solidFill>
            <a:srgbClr val="E1F0E0"/>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rgbClr val="E1F0E0"/>
              </a:solidFill>
              <a:highlight>
                <a:srgbClr val="E1F0E0"/>
              </a:highlight>
              <a:latin typeface="Calibri"/>
              <a:ea typeface="Calibri"/>
              <a:cs typeface="Calibri"/>
              <a:sym typeface="Calibri"/>
            </a:endParaRPr>
          </a:p>
        </p:txBody>
      </p:sp>
      <p:sp>
        <p:nvSpPr>
          <p:cNvPr id="656" name="Google Shape;656;g939628f069_1_339"/>
          <p:cNvSpPr txBox="1"/>
          <p:nvPr/>
        </p:nvSpPr>
        <p:spPr>
          <a:xfrm>
            <a:off x="1102200" y="1972850"/>
            <a:ext cx="44598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rgbClr val="006E6C"/>
                </a:solidFill>
                <a:latin typeface="Calibri"/>
                <a:ea typeface="Calibri"/>
                <a:cs typeface="Calibri"/>
                <a:sym typeface="Calibri"/>
              </a:rPr>
              <a:t>For at sikre troværdighed til certificeringerne, så bruger de private mærkningsordninger, som fx MSC og ASC, en tredjepart til at uddele certificeringer. </a:t>
            </a:r>
            <a:br>
              <a:rPr b="1" i="0" lang="en-GB" sz="1800" u="none" cap="none" strike="noStrike">
                <a:solidFill>
                  <a:srgbClr val="006E6C"/>
                </a:solidFill>
                <a:latin typeface="Calibri"/>
                <a:ea typeface="Calibri"/>
                <a:cs typeface="Calibri"/>
                <a:sym typeface="Calibri"/>
              </a:rPr>
            </a:br>
            <a:br>
              <a:rPr b="1" i="0" lang="en-GB" sz="1800" u="none" cap="none" strike="noStrike">
                <a:solidFill>
                  <a:srgbClr val="006E6C"/>
                </a:solidFill>
                <a:latin typeface="Calibri"/>
                <a:ea typeface="Calibri"/>
                <a:cs typeface="Calibri"/>
                <a:sym typeface="Calibri"/>
              </a:rPr>
            </a:br>
            <a:r>
              <a:rPr b="0" i="0" lang="en-GB" sz="1800" u="none" cap="none" strike="noStrike">
                <a:solidFill>
                  <a:srgbClr val="006E6C"/>
                </a:solidFill>
                <a:latin typeface="Calibri"/>
                <a:ea typeface="Calibri"/>
                <a:cs typeface="Calibri"/>
                <a:sym typeface="Calibri"/>
              </a:rPr>
              <a:t>De skal bl.a. sikre, at tildelingen af en certificering sker på et neutralt og korrekt grundlag.Men det er heller ikke helt problemfrit, for det betyder, at der opstår en magtfuld certificeringsindustri, som tjener penge på de certificeringer, der gives.</a:t>
            </a:r>
            <a:endParaRPr b="0" i="0" sz="1800" u="none" cap="none" strike="noStrike">
              <a:solidFill>
                <a:srgbClr val="000000"/>
              </a:solidFill>
              <a:latin typeface="Calibri"/>
              <a:ea typeface="Calibri"/>
              <a:cs typeface="Calibri"/>
              <a:sym typeface="Calibri"/>
            </a:endParaRPr>
          </a:p>
        </p:txBody>
      </p:sp>
      <p:sp>
        <p:nvSpPr>
          <p:cNvPr id="657" name="Google Shape;657;g939628f069_1_339"/>
          <p:cNvSpPr/>
          <p:nvPr/>
        </p:nvSpPr>
        <p:spPr>
          <a:xfrm>
            <a:off x="5997750" y="1827050"/>
            <a:ext cx="5590200" cy="2731500"/>
          </a:xfrm>
          <a:prstGeom prst="rect">
            <a:avLst/>
          </a:prstGeom>
          <a:solidFill>
            <a:srgbClr val="E2F3FD"/>
          </a:solidFill>
          <a:ln>
            <a:noFill/>
          </a:ln>
        </p:spPr>
        <p:txBody>
          <a:bodyPr anchorCtr="0" anchor="ctr" bIns="45700" lIns="91425" spcFirstLastPara="1" rIns="91425" wrap="square" tIns="45700">
            <a:noAutofit/>
          </a:bodyPr>
          <a:lstStyle/>
          <a:p>
            <a:pPr indent="457200" lvl="0" marL="0" marR="0" rtl="0" algn="ctr">
              <a:lnSpc>
                <a:spcPct val="115000"/>
              </a:lnSpc>
              <a:spcBef>
                <a:spcPts val="0"/>
              </a:spcBef>
              <a:spcAft>
                <a:spcPts val="0"/>
              </a:spcAft>
              <a:buClr>
                <a:srgbClr val="000000"/>
              </a:buClr>
              <a:buSzPts val="1100"/>
              <a:buFont typeface="Arial"/>
              <a:buNone/>
            </a:pPr>
            <a:r>
              <a:rPr b="1" i="0" lang="en-GB" sz="1800" u="none" cap="none" strike="noStrike">
                <a:solidFill>
                  <a:srgbClr val="2D2829"/>
                </a:solidFill>
                <a:latin typeface="Calibri"/>
                <a:ea typeface="Calibri"/>
                <a:cs typeface="Calibri"/>
                <a:sym typeface="Calibri"/>
              </a:rPr>
              <a:t>Vil vi se flere certificeringer i fremtiden? </a:t>
            </a:r>
            <a:endParaRPr b="1" i="0" sz="1800" u="none" cap="none" strike="noStrike">
              <a:solidFill>
                <a:srgbClr val="2D2829"/>
              </a:solidFill>
              <a:latin typeface="Calibri"/>
              <a:ea typeface="Calibri"/>
              <a:cs typeface="Calibri"/>
              <a:sym typeface="Calibri"/>
            </a:endParaRPr>
          </a:p>
          <a:p>
            <a:pPr indent="0" lvl="0" marL="0" marR="0" rtl="0" algn="ctr">
              <a:lnSpc>
                <a:spcPct val="115000"/>
              </a:lnSpc>
              <a:spcBef>
                <a:spcPts val="0"/>
              </a:spcBef>
              <a:spcAft>
                <a:spcPts val="0"/>
              </a:spcAft>
              <a:buClr>
                <a:schemeClr val="dk1"/>
              </a:buClr>
              <a:buSzPts val="1100"/>
              <a:buFont typeface="Arial"/>
              <a:buNone/>
            </a:pPr>
            <a:br>
              <a:rPr b="1" i="0" lang="en-GB" sz="1800" u="none" cap="none" strike="noStrike">
                <a:solidFill>
                  <a:srgbClr val="2D2829"/>
                </a:solidFill>
                <a:latin typeface="Calibri"/>
                <a:ea typeface="Calibri"/>
                <a:cs typeface="Calibri"/>
                <a:sym typeface="Calibri"/>
              </a:rPr>
            </a:br>
            <a:r>
              <a:rPr b="0" i="1" lang="en-GB" sz="1800" u="none" cap="none" strike="noStrike">
                <a:solidFill>
                  <a:srgbClr val="000000"/>
                </a:solidFill>
                <a:latin typeface="Calibri"/>
                <a:ea typeface="Calibri"/>
                <a:cs typeface="Calibri"/>
                <a:sym typeface="Calibri"/>
              </a:rPr>
              <a:t>I takt med at de certificerede produkter udbredes, konkurrencen bliver hårdere, og det bliver normen at handle mærker, så vil der på sigt i udgangspunktet ikke kunne opnås højere priser for certificerede produkter i forhold til ikke-certificerede produkter.</a:t>
            </a:r>
            <a:endParaRPr b="0" i="1" sz="1800" u="none" cap="none" strike="noStrike">
              <a:solidFill>
                <a:srgbClr val="000000"/>
              </a:solidFill>
              <a:highlight>
                <a:srgbClr val="FFFF00"/>
              </a:highlight>
              <a:latin typeface="Calibri"/>
              <a:ea typeface="Calibri"/>
              <a:cs typeface="Calibri"/>
              <a:sym typeface="Calibri"/>
            </a:endParaRPr>
          </a:p>
        </p:txBody>
      </p:sp>
      <p:pic>
        <p:nvPicPr>
          <p:cNvPr descr="A close up of a logo&#10;&#10;Description automatically generated" id="658" name="Google Shape;658;g939628f069_1_339"/>
          <p:cNvPicPr preferRelativeResize="0"/>
          <p:nvPr/>
        </p:nvPicPr>
        <p:blipFill rotWithShape="1">
          <a:blip r:embed="rId4">
            <a:alphaModFix/>
          </a:blip>
          <a:srcRect b="0" l="0" r="0" t="0"/>
          <a:stretch/>
        </p:blipFill>
        <p:spPr>
          <a:xfrm>
            <a:off x="6278001" y="3939650"/>
            <a:ext cx="3247479" cy="3229293"/>
          </a:xfrm>
          <a:prstGeom prst="rect">
            <a:avLst/>
          </a:prstGeom>
          <a:noFill/>
          <a:ln>
            <a:noFill/>
          </a:ln>
        </p:spPr>
      </p:pic>
      <p:sp>
        <p:nvSpPr>
          <p:cNvPr id="659" name="Google Shape;659;g939628f069_1_339"/>
          <p:cNvSpPr txBox="1"/>
          <p:nvPr/>
        </p:nvSpPr>
        <p:spPr>
          <a:xfrm>
            <a:off x="6916950" y="4951900"/>
            <a:ext cx="3104700" cy="1075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GB" sz="1600" u="none" cap="none" strike="noStrike">
                <a:solidFill>
                  <a:srgbClr val="000000"/>
                </a:solidFill>
                <a:latin typeface="Calibri"/>
                <a:ea typeface="Calibri"/>
                <a:cs typeface="Calibri"/>
                <a:sym typeface="Calibri"/>
              </a:rPr>
              <a:t>Faktisk findes MSC-mærket på mere end 90% af den fisk, der fanges af danske fiskere.</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gd509bdbf40_0_7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GB"/>
              <a:t>De statslige mærkningsordninger</a:t>
            </a:r>
            <a:endParaRPr b="1"/>
          </a:p>
        </p:txBody>
      </p:sp>
      <p:sp>
        <p:nvSpPr>
          <p:cNvPr id="666" name="Google Shape;666;gd509bdbf40_0_7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sz="2850">
                <a:solidFill>
                  <a:srgbClr val="000000"/>
                </a:solidFill>
                <a:highlight>
                  <a:srgbClr val="FFFFFF"/>
                </a:highlight>
                <a:latin typeface="Arial"/>
                <a:ea typeface="Arial"/>
                <a:cs typeface="Arial"/>
                <a:sym typeface="Arial"/>
              </a:rPr>
              <a:t>Der er forskel på, om et mærke gives fra en privat eller statslig instans. Både NaturSkånsom og Øko-opdræt er statsstøttede mærkningsordninger. Det vil sige, at staten garanterer, at det pågældende produkt lever op til mærkningskriterierne.</a:t>
            </a:r>
            <a:r>
              <a:rPr lang="en-GB" sz="3150">
                <a:solidFill>
                  <a:srgbClr val="3C4043"/>
                </a:solidFill>
                <a:highlight>
                  <a:srgbClr val="FFFFFF"/>
                </a:highlight>
                <a:latin typeface="Roboto"/>
                <a:ea typeface="Roboto"/>
                <a:cs typeface="Roboto"/>
                <a:sym typeface="Roboto"/>
              </a:rPr>
              <a:t> </a:t>
            </a:r>
            <a:endParaRPr sz="4900"/>
          </a:p>
        </p:txBody>
      </p:sp>
      <p:sp>
        <p:nvSpPr>
          <p:cNvPr id="667" name="Google Shape;667;gd509bdbf40_0_7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pic>
        <p:nvPicPr>
          <p:cNvPr id="668" name="Google Shape;668;gd509bdbf40_0_70"/>
          <p:cNvPicPr preferRelativeResize="0"/>
          <p:nvPr/>
        </p:nvPicPr>
        <p:blipFill rotWithShape="1">
          <a:blip r:embed="rId3">
            <a:alphaModFix/>
          </a:blip>
          <a:srcRect b="0" l="0" r="0" t="0"/>
          <a:stretch/>
        </p:blipFill>
        <p:spPr>
          <a:xfrm>
            <a:off x="3687450" y="3798875"/>
            <a:ext cx="4014875" cy="2243850"/>
          </a:xfrm>
          <a:prstGeom prst="rect">
            <a:avLst/>
          </a:prstGeom>
          <a:noFill/>
          <a:ln>
            <a:noFill/>
          </a:ln>
        </p:spPr>
      </p:pic>
      <p:pic>
        <p:nvPicPr>
          <p:cNvPr id="669" name="Google Shape;669;gd509bdbf40_0_70"/>
          <p:cNvPicPr preferRelativeResize="0"/>
          <p:nvPr/>
        </p:nvPicPr>
        <p:blipFill>
          <a:blip r:embed="rId4">
            <a:alphaModFix/>
          </a:blip>
          <a:stretch>
            <a:fillRect/>
          </a:stretch>
        </p:blipFill>
        <p:spPr>
          <a:xfrm>
            <a:off x="347875" y="3353300"/>
            <a:ext cx="3110974" cy="311249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g939628f069_1_365"/>
          <p:cNvSpPr txBox="1"/>
          <p:nvPr>
            <p:ph idx="1" type="body"/>
          </p:nvPr>
        </p:nvSpPr>
        <p:spPr>
          <a:xfrm>
            <a:off x="838200" y="530225"/>
            <a:ext cx="6096856" cy="435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t/>
            </a:r>
            <a:endParaRPr b="1" sz="6800">
              <a:solidFill>
                <a:srgbClr val="000000"/>
              </a:solidFill>
            </a:endParaRPr>
          </a:p>
          <a:p>
            <a:pPr indent="0" lvl="0" marL="0" rtl="0" algn="l">
              <a:lnSpc>
                <a:spcPct val="100000"/>
              </a:lnSpc>
              <a:spcBef>
                <a:spcPts val="0"/>
              </a:spcBef>
              <a:spcAft>
                <a:spcPts val="0"/>
              </a:spcAft>
              <a:buSzPts val="1800"/>
              <a:buNone/>
            </a:pPr>
            <a:r>
              <a:rPr b="1" lang="en-GB" sz="6800">
                <a:solidFill>
                  <a:srgbClr val="000000"/>
                </a:solidFill>
              </a:rPr>
              <a:t>Fra hav til bord </a:t>
            </a:r>
            <a:endParaRPr/>
          </a:p>
          <a:p>
            <a:pPr indent="0" lvl="0" marL="0" rtl="0" algn="l">
              <a:lnSpc>
                <a:spcPct val="100000"/>
              </a:lnSpc>
              <a:spcBef>
                <a:spcPts val="0"/>
              </a:spcBef>
              <a:spcAft>
                <a:spcPts val="0"/>
              </a:spcAft>
              <a:buSzPts val="1800"/>
              <a:buNone/>
            </a:pPr>
            <a:r>
              <a:rPr b="1" lang="en-GB" sz="6800">
                <a:solidFill>
                  <a:srgbClr val="000000"/>
                </a:solidFill>
              </a:rPr>
              <a:t>- </a:t>
            </a:r>
            <a:r>
              <a:rPr b="1" i="1" lang="en-GB" sz="6800">
                <a:solidFill>
                  <a:srgbClr val="000000"/>
                </a:solidFill>
              </a:rPr>
              <a:t>Produktkæden </a:t>
            </a:r>
            <a:br>
              <a:rPr b="1" i="1" lang="en-GB" sz="6800">
                <a:solidFill>
                  <a:srgbClr val="000000"/>
                </a:solidFill>
              </a:rPr>
            </a:br>
            <a:r>
              <a:rPr b="1" i="1" lang="en-GB" sz="6800">
                <a:solidFill>
                  <a:srgbClr val="000000"/>
                </a:solidFill>
              </a:rPr>
              <a:t>for fisk</a:t>
            </a:r>
            <a:br>
              <a:rPr b="1" lang="en-GB" sz="7000">
                <a:solidFill>
                  <a:srgbClr val="000000"/>
                </a:solidFill>
              </a:rPr>
            </a:br>
            <a:endParaRPr b="1" sz="7000">
              <a:solidFill>
                <a:srgbClr val="000000"/>
              </a:solidFill>
            </a:endParaRPr>
          </a:p>
          <a:p>
            <a:pPr indent="0" lvl="0" marL="0" rtl="0" algn="l">
              <a:lnSpc>
                <a:spcPct val="115000"/>
              </a:lnSpc>
              <a:spcBef>
                <a:spcPts val="2000"/>
              </a:spcBef>
              <a:spcAft>
                <a:spcPts val="0"/>
              </a:spcAft>
              <a:buClr>
                <a:schemeClr val="dk1"/>
              </a:buClr>
              <a:buSzPts val="1100"/>
              <a:buFont typeface="Arial"/>
              <a:buNone/>
            </a:pPr>
            <a:r>
              <a:t/>
            </a:r>
            <a:endParaRPr b="1" sz="1600">
              <a:solidFill>
                <a:srgbClr val="2D2829"/>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a:p>
        </p:txBody>
      </p:sp>
      <p:sp>
        <p:nvSpPr>
          <p:cNvPr id="676" name="Google Shape;676;g939628f069_1_36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
        <p:nvSpPr>
          <p:cNvPr id="677" name="Google Shape;677;g939628f069_1_365"/>
          <p:cNvSpPr txBox="1"/>
          <p:nvPr/>
        </p:nvSpPr>
        <p:spPr>
          <a:xfrm>
            <a:off x="7015200" y="1700900"/>
            <a:ext cx="4342800" cy="4351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i="0" lang="en-GB" sz="2900" u="none" cap="none" strike="noStrike">
                <a:solidFill>
                  <a:srgbClr val="2D2829"/>
                </a:solidFill>
              </a:rPr>
              <a:t>Lige fra fangstøjeblikket bliver fisken udsat for en række påvirkninger, som er afgørende for, om den bevarer sin kvalitet frem til forbrugeren. </a:t>
            </a:r>
            <a:endParaRPr i="0" sz="2900" u="none" cap="none" strike="noStrike">
              <a:solidFill>
                <a:srgbClr val="000000"/>
              </a:solidFill>
            </a:endParaRPr>
          </a:p>
        </p:txBody>
      </p:sp>
      <p:pic>
        <p:nvPicPr>
          <p:cNvPr id="678" name="Google Shape;678;g939628f069_1_365"/>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g939628f069_1_35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GB"/>
              <a:t>Produktkæden for fisk</a:t>
            </a:r>
            <a:endParaRPr b="1"/>
          </a:p>
        </p:txBody>
      </p:sp>
      <p:sp>
        <p:nvSpPr>
          <p:cNvPr id="685" name="Google Shape;685;g939628f069_1_35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p:txBody>
      </p:sp>
      <p:sp>
        <p:nvSpPr>
          <p:cNvPr id="686" name="Google Shape;686;g939628f069_1_35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pic>
        <p:nvPicPr>
          <p:cNvPr id="687" name="Google Shape;687;g939628f069_1_357"/>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pic>
        <p:nvPicPr>
          <p:cNvPr id="688" name="Google Shape;688;g939628f069_1_357"/>
          <p:cNvPicPr preferRelativeResize="0"/>
          <p:nvPr/>
        </p:nvPicPr>
        <p:blipFill>
          <a:blip r:embed="rId4">
            <a:alphaModFix/>
          </a:blip>
          <a:stretch>
            <a:fillRect/>
          </a:stretch>
        </p:blipFill>
        <p:spPr>
          <a:xfrm>
            <a:off x="752425" y="1370498"/>
            <a:ext cx="10515600" cy="55241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F3FD"/>
        </a:solidFill>
      </p:bgPr>
    </p:bg>
    <p:spTree>
      <p:nvGrpSpPr>
        <p:cNvPr id="138" name="Shape 138"/>
        <p:cNvGrpSpPr/>
        <p:nvPr/>
      </p:nvGrpSpPr>
      <p:grpSpPr>
        <a:xfrm>
          <a:off x="0" y="0"/>
          <a:ext cx="0" cy="0"/>
          <a:chOff x="0" y="0"/>
          <a:chExt cx="0" cy="0"/>
        </a:xfrm>
      </p:grpSpPr>
      <p:sp>
        <p:nvSpPr>
          <p:cNvPr id="139" name="Google Shape;139;gf12ac6f450_0_0"/>
          <p:cNvSpPr txBox="1"/>
          <p:nvPr/>
        </p:nvSpPr>
        <p:spPr>
          <a:xfrm>
            <a:off x="838200" y="200150"/>
            <a:ext cx="10943400" cy="14574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6000"/>
              <a:buFont typeface="Calibri"/>
              <a:buNone/>
            </a:pPr>
            <a:r>
              <a:rPr b="1" lang="en-GB" sz="6000">
                <a:latin typeface="Calibri"/>
                <a:ea typeface="Calibri"/>
                <a:cs typeface="Calibri"/>
                <a:sym typeface="Calibri"/>
              </a:rPr>
              <a:t>Fødevarers klimaaftryk</a:t>
            </a:r>
            <a:endParaRPr b="1" baseline="-25000" i="0" sz="6000" u="none" cap="none" strike="noStrike">
              <a:solidFill>
                <a:srgbClr val="000000"/>
              </a:solidFill>
              <a:latin typeface="Calibri"/>
              <a:ea typeface="Calibri"/>
              <a:cs typeface="Calibri"/>
              <a:sym typeface="Calibri"/>
            </a:endParaRPr>
          </a:p>
        </p:txBody>
      </p:sp>
      <p:sp>
        <p:nvSpPr>
          <p:cNvPr id="140" name="Google Shape;140;gf12ac6f450_0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141" name="Google Shape;141;gf12ac6f450_0_0"/>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142" name="Google Shape;142;gf12ac6f450_0_0"/>
          <p:cNvSpPr txBox="1"/>
          <p:nvPr/>
        </p:nvSpPr>
        <p:spPr>
          <a:xfrm>
            <a:off x="838200" y="1773875"/>
            <a:ext cx="5144100" cy="5233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dk1"/>
                </a:solidFill>
                <a:latin typeface="Calibri"/>
                <a:ea typeface="Calibri"/>
                <a:cs typeface="Calibri"/>
                <a:sym typeface="Calibri"/>
              </a:rPr>
              <a:t>I fødevarernes klimaaftryk indregnes kun de væsentligste drivhusgasser: Kuldioxid (</a:t>
            </a:r>
            <a:r>
              <a:rPr b="1" lang="en-GB" sz="1800">
                <a:solidFill>
                  <a:schemeClr val="dk1"/>
                </a:solidFill>
              </a:rPr>
              <a:t>CO</a:t>
            </a:r>
            <a:r>
              <a:rPr b="1" baseline="-25000" lang="en-GB" sz="1800">
                <a:solidFill>
                  <a:schemeClr val="dk1"/>
                </a:solidFill>
              </a:rPr>
              <a:t>2</a:t>
            </a:r>
            <a:r>
              <a:rPr b="1" lang="en-GB" sz="1800">
                <a:solidFill>
                  <a:schemeClr val="dk1"/>
                </a:solidFill>
                <a:latin typeface="Calibri"/>
                <a:ea typeface="Calibri"/>
                <a:cs typeface="Calibri"/>
                <a:sym typeface="Calibri"/>
              </a:rPr>
              <a:t>), Metan (CH4) og Lattergas (N2O).</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Fødevarens klimaaftryk afhænger af, hvilke og hvor mange drivhusgasser, der udledes undervejs i hele produktionskæden og frem til den ligger i butikken.</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Fødevarers klimaaftryk kortlægges på baggrund af livscyklusanalyser og et komplekst beregningsgrundlag, hvor mange faktorer indgår.</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i="1" lang="en-GB" sz="1600">
                <a:solidFill>
                  <a:schemeClr val="dk1"/>
                </a:solidFill>
                <a:latin typeface="Calibri"/>
                <a:ea typeface="Calibri"/>
                <a:cs typeface="Calibri"/>
                <a:sym typeface="Calibri"/>
              </a:rPr>
              <a:t>Der findes forskellige metodiske tilgange til at beregne en fødevarers klimaaftryk, hvorfor data kan variere i forskellige officielle kilder.</a:t>
            </a:r>
            <a:endParaRPr i="1"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800"/>
              <a:buFont typeface="Arial"/>
              <a:buNone/>
            </a:pPr>
            <a:r>
              <a:t/>
            </a:r>
            <a:endParaRPr i="1"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800"/>
              <a:buFont typeface="Arial"/>
              <a:buNone/>
            </a:pPr>
            <a:r>
              <a:t/>
            </a:r>
            <a:endParaRPr b="1"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rgbClr val="FF0000"/>
              </a:solidFill>
            </a:endParaRPr>
          </a:p>
          <a:p>
            <a:pPr indent="0" lvl="0" marL="0" marR="0" rtl="0" algn="l">
              <a:lnSpc>
                <a:spcPct val="100000"/>
              </a:lnSpc>
              <a:spcBef>
                <a:spcPts val="0"/>
              </a:spcBef>
              <a:spcAft>
                <a:spcPts val="0"/>
              </a:spcAft>
              <a:buClr>
                <a:srgbClr val="000000"/>
              </a:buClr>
              <a:buSzPts val="1800"/>
              <a:buFont typeface="Arial"/>
              <a:buNone/>
            </a:pPr>
            <a:r>
              <a:t/>
            </a:r>
            <a:endParaRPr sz="1800">
              <a:solidFill>
                <a:srgbClr val="FF0000"/>
              </a:solidFill>
            </a:endParaRPr>
          </a:p>
        </p:txBody>
      </p:sp>
      <p:pic>
        <p:nvPicPr>
          <p:cNvPr id="143" name="Google Shape;143;gf12ac6f450_0_0"/>
          <p:cNvPicPr preferRelativeResize="0"/>
          <p:nvPr/>
        </p:nvPicPr>
        <p:blipFill>
          <a:blip r:embed="rId4">
            <a:alphaModFix/>
          </a:blip>
          <a:stretch>
            <a:fillRect/>
          </a:stretch>
        </p:blipFill>
        <p:spPr>
          <a:xfrm>
            <a:off x="6542100" y="1814875"/>
            <a:ext cx="5356500" cy="3013936"/>
          </a:xfrm>
          <a:prstGeom prst="rect">
            <a:avLst/>
          </a:prstGeom>
          <a:noFill/>
          <a:ln>
            <a:noFill/>
          </a:ln>
        </p:spPr>
      </p:pic>
      <p:sp>
        <p:nvSpPr>
          <p:cNvPr id="144" name="Google Shape;144;gf12ac6f450_0_0"/>
          <p:cNvSpPr txBox="1"/>
          <p:nvPr/>
        </p:nvSpPr>
        <p:spPr>
          <a:xfrm>
            <a:off x="6425100" y="5454800"/>
            <a:ext cx="5590500" cy="615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800"/>
              <a:buFont typeface="Arial"/>
              <a:buNone/>
            </a:pPr>
            <a:r>
              <a:rPr b="1" i="1" lang="en-GB" sz="1600">
                <a:solidFill>
                  <a:schemeClr val="dk1"/>
                </a:solidFill>
                <a:latin typeface="Calibri"/>
                <a:ea typeface="Calibri"/>
                <a:cs typeface="Calibri"/>
                <a:sym typeface="Calibri"/>
              </a:rPr>
              <a:t>Fødevarers klimaaftryk angives oftest i </a:t>
            </a:r>
            <a:r>
              <a:rPr b="1" lang="en-GB" sz="1600">
                <a:solidFill>
                  <a:schemeClr val="dk1"/>
                </a:solidFill>
              </a:rPr>
              <a:t>CO</a:t>
            </a:r>
            <a:r>
              <a:rPr b="1" baseline="-25000" lang="en-GB" sz="1600">
                <a:solidFill>
                  <a:schemeClr val="dk1"/>
                </a:solidFill>
              </a:rPr>
              <a:t>2</a:t>
            </a:r>
            <a:r>
              <a:rPr b="1" i="1" lang="en-GB" sz="1600">
                <a:solidFill>
                  <a:schemeClr val="dk1"/>
                </a:solidFill>
                <a:latin typeface="Calibri"/>
                <a:ea typeface="Calibri"/>
                <a:cs typeface="Calibri"/>
                <a:sym typeface="Calibri"/>
              </a:rPr>
              <a:t>-ækvivalenter pr. </a:t>
            </a:r>
            <a:r>
              <a:rPr b="1" lang="en-GB" sz="1600">
                <a:solidFill>
                  <a:schemeClr val="dk1"/>
                </a:solidFill>
                <a:latin typeface="Calibri"/>
                <a:ea typeface="Calibri"/>
                <a:cs typeface="Calibri"/>
                <a:sym typeface="Calibri"/>
              </a:rPr>
              <a:t>kg.</a:t>
            </a:r>
            <a:endParaRPr sz="1800">
              <a:solidFill>
                <a:srgbClr val="FF0000"/>
              </a:solidFill>
            </a:endParaRPr>
          </a:p>
          <a:p>
            <a:pPr indent="0" lvl="0" marL="0" marR="0" rtl="0" algn="l">
              <a:lnSpc>
                <a:spcPct val="100000"/>
              </a:lnSpc>
              <a:spcBef>
                <a:spcPts val="0"/>
              </a:spcBef>
              <a:spcAft>
                <a:spcPts val="0"/>
              </a:spcAft>
              <a:buClr>
                <a:srgbClr val="000000"/>
              </a:buClr>
              <a:buSzPts val="1800"/>
              <a:buFont typeface="Arial"/>
              <a:buNone/>
            </a:pPr>
            <a:r>
              <a:t/>
            </a:r>
            <a:endParaRPr sz="1800">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F3FD"/>
        </a:solidFill>
      </p:bgPr>
    </p:bg>
    <p:spTree>
      <p:nvGrpSpPr>
        <p:cNvPr id="693" name="Shape 693"/>
        <p:cNvGrpSpPr/>
        <p:nvPr/>
      </p:nvGrpSpPr>
      <p:grpSpPr>
        <a:xfrm>
          <a:off x="0" y="0"/>
          <a:ext cx="0" cy="0"/>
          <a:chOff x="0" y="0"/>
          <a:chExt cx="0" cy="0"/>
        </a:xfrm>
      </p:grpSpPr>
      <p:sp>
        <p:nvSpPr>
          <p:cNvPr id="694" name="Google Shape;694;g939628f069_1_38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
        <p:nvSpPr>
          <p:cNvPr id="695" name="Google Shape;695;g939628f069_1_385"/>
          <p:cNvSpPr txBox="1"/>
          <p:nvPr/>
        </p:nvSpPr>
        <p:spPr>
          <a:xfrm>
            <a:off x="818550" y="1774450"/>
            <a:ext cx="9732300" cy="4238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i="0" lang="en-GB" sz="2100" u="none" cap="none" strike="noStrike">
                <a:solidFill>
                  <a:srgbClr val="2D2829"/>
                </a:solidFill>
              </a:rPr>
              <a:t>Hvert led i produktkæden har sine egne arbejds- og håndteringsmetoder, som vi er nødt til at have kendskab til - og indblik i - hvis vi i sidste ende vil stå med en bæredygtig fisk i køkkenerne. </a:t>
            </a:r>
            <a:endParaRPr i="0" sz="2100" u="none" cap="none" strike="noStrike">
              <a:solidFill>
                <a:srgbClr val="2D2829"/>
              </a:solidFill>
            </a:endParaRPr>
          </a:p>
          <a:p>
            <a:pPr indent="0" lvl="0" marL="0" marR="0" rtl="0" algn="l">
              <a:lnSpc>
                <a:spcPct val="115000"/>
              </a:lnSpc>
              <a:spcBef>
                <a:spcPts val="0"/>
              </a:spcBef>
              <a:spcAft>
                <a:spcPts val="0"/>
              </a:spcAft>
              <a:buClr>
                <a:srgbClr val="000000"/>
              </a:buClr>
              <a:buSzPts val="1800"/>
              <a:buFont typeface="Arial"/>
              <a:buNone/>
            </a:pPr>
            <a:r>
              <a:t/>
            </a:r>
            <a:endParaRPr i="0" sz="2100" u="none" cap="none" strike="noStrike">
              <a:solidFill>
                <a:srgbClr val="2D2829"/>
              </a:solidFill>
            </a:endParaRPr>
          </a:p>
          <a:p>
            <a:pPr indent="0" lvl="0" marL="0" marR="0" rtl="0" algn="l">
              <a:lnSpc>
                <a:spcPct val="115000"/>
              </a:lnSpc>
              <a:spcBef>
                <a:spcPts val="0"/>
              </a:spcBef>
              <a:spcAft>
                <a:spcPts val="0"/>
              </a:spcAft>
              <a:buClr>
                <a:srgbClr val="000000"/>
              </a:buClr>
              <a:buSzPts val="1800"/>
              <a:buFont typeface="Arial"/>
              <a:buNone/>
            </a:pPr>
            <a:r>
              <a:rPr i="0" lang="en-GB" sz="2100" u="none" cap="none" strike="noStrike">
                <a:solidFill>
                  <a:srgbClr val="2D2829"/>
                </a:solidFill>
              </a:rPr>
              <a:t>I modellen </a:t>
            </a:r>
            <a:r>
              <a:rPr lang="en-GB" sz="2100">
                <a:solidFill>
                  <a:srgbClr val="2D2829"/>
                </a:solidFill>
              </a:rPr>
              <a:t>på næste slide</a:t>
            </a:r>
            <a:r>
              <a:rPr i="0" lang="en-GB" sz="2100" u="none" cap="none" strike="noStrike">
                <a:solidFill>
                  <a:srgbClr val="2D2829"/>
                </a:solidFill>
              </a:rPr>
              <a:t> vises en mere detaljeret beskrivelse og et flowchart over den mest effektive vej fra hav til bord</a:t>
            </a:r>
            <a:r>
              <a:rPr lang="en-GB" sz="2100">
                <a:solidFill>
                  <a:srgbClr val="2D2829"/>
                </a:solidFill>
              </a:rPr>
              <a:t>. Modellen og oversigten</a:t>
            </a:r>
            <a:r>
              <a:rPr i="0" lang="en-GB" sz="2100" u="none" cap="none" strike="noStrike">
                <a:solidFill>
                  <a:srgbClr val="2D2829"/>
                </a:solidFill>
              </a:rPr>
              <a:t> hjælper til at tydeliggøre, hvor i processen der med fordel kan granskes og sættes ind, hvis vi vil påvirke og øge graden af bæredygtighed.</a:t>
            </a:r>
            <a:endParaRPr i="0" sz="2100" u="none" cap="none" strike="noStrike">
              <a:solidFill>
                <a:srgbClr val="2D2829"/>
              </a:solidFill>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rgbClr val="2D282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696" name="Google Shape;696;g939628f069_1_385"/>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697" name="Google Shape;697;g939628f069_1_385"/>
          <p:cNvSpPr txBox="1"/>
          <p:nvPr/>
        </p:nvSpPr>
        <p:spPr>
          <a:xfrm>
            <a:off x="818550" y="751350"/>
            <a:ext cx="8885100" cy="79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GB" sz="4400">
                <a:solidFill>
                  <a:schemeClr val="dk1"/>
                </a:solidFill>
                <a:latin typeface="Calibri"/>
                <a:ea typeface="Calibri"/>
                <a:cs typeface="Calibri"/>
                <a:sym typeface="Calibri"/>
              </a:rPr>
              <a:t>Flowchart: fra hav til bord</a:t>
            </a:r>
            <a:endParaRPr b="1" sz="4400">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gd509bdbf40_0_8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704" name="Google Shape;704;gd509bdbf40_0_8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705" name="Google Shape;705;gd509bdbf40_0_8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pic>
        <p:nvPicPr>
          <p:cNvPr id="706" name="Google Shape;706;gd509bdbf40_0_80"/>
          <p:cNvPicPr preferRelativeResize="0"/>
          <p:nvPr/>
        </p:nvPicPr>
        <p:blipFill rotWithShape="1">
          <a:blip r:embed="rId3">
            <a:alphaModFix/>
          </a:blip>
          <a:srcRect b="0" l="0" r="0" t="0"/>
          <a:stretch/>
        </p:blipFill>
        <p:spPr>
          <a:xfrm>
            <a:off x="594650" y="76200"/>
            <a:ext cx="7753024" cy="7024901"/>
          </a:xfrm>
          <a:prstGeom prst="rect">
            <a:avLst/>
          </a:prstGeom>
          <a:noFill/>
          <a:ln>
            <a:noFill/>
          </a:ln>
        </p:spPr>
      </p:pic>
      <p:sp>
        <p:nvSpPr>
          <p:cNvPr id="707" name="Google Shape;707;gd509bdbf40_0_80"/>
          <p:cNvSpPr txBox="1"/>
          <p:nvPr/>
        </p:nvSpPr>
        <p:spPr>
          <a:xfrm>
            <a:off x="8347675" y="357225"/>
            <a:ext cx="3575100" cy="569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900">
                <a:latin typeface="Calibri"/>
                <a:ea typeface="Calibri"/>
                <a:cs typeface="Calibri"/>
                <a:sym typeface="Calibri"/>
              </a:rPr>
              <a:t>Uddybende forklaring til flowchart:</a:t>
            </a:r>
            <a:endParaRPr b="1" sz="19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GB" sz="1600"/>
              <a:t>Læs fra venstre mod højre og oppefra og ned. </a:t>
            </a:r>
            <a:endParaRPr sz="1600"/>
          </a:p>
          <a:p>
            <a:pPr indent="0" lvl="0" marL="0" rtl="0" algn="l">
              <a:spcBef>
                <a:spcPts val="0"/>
              </a:spcBef>
              <a:spcAft>
                <a:spcPts val="0"/>
              </a:spcAft>
              <a:buNone/>
            </a:pPr>
            <a:r>
              <a:rPr lang="en-GB" sz="1600"/>
              <a:t>Tag afsæt i pilene for hver af de blå blokke. </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AutoNum type="arabicPeriod"/>
            </a:pPr>
            <a:r>
              <a:rPr lang="en-GB" sz="1600"/>
              <a:t>Start med at forholde dig til, om fisken stammer fra fiskeri (og hvordan er den fanget?), eller om den er fra akvakultur. </a:t>
            </a:r>
            <a:endParaRPr sz="1600"/>
          </a:p>
          <a:p>
            <a:pPr indent="-330200" lvl="0" marL="457200" rtl="0" algn="l">
              <a:spcBef>
                <a:spcPts val="0"/>
              </a:spcBef>
              <a:spcAft>
                <a:spcPts val="0"/>
              </a:spcAft>
              <a:buSzPts val="1600"/>
              <a:buAutoNum type="arabicPeriod"/>
            </a:pPr>
            <a:r>
              <a:rPr lang="en-GB" sz="1600"/>
              <a:t>Til højre for flowchartet står der angivet: </a:t>
            </a:r>
            <a:endParaRPr sz="1600"/>
          </a:p>
          <a:p>
            <a:pPr indent="-330200" lvl="0" marL="457200" rtl="0" algn="l">
              <a:spcBef>
                <a:spcPts val="0"/>
              </a:spcBef>
              <a:spcAft>
                <a:spcPts val="0"/>
              </a:spcAft>
              <a:buSzPts val="1600"/>
              <a:buChar char="-"/>
            </a:pPr>
            <a:r>
              <a:rPr lang="en-GB" sz="1600"/>
              <a:t>Hvem de væsentlige aktører er</a:t>
            </a:r>
            <a:endParaRPr sz="1600"/>
          </a:p>
          <a:p>
            <a:pPr indent="-330200" lvl="0" marL="457200" rtl="0" algn="l">
              <a:spcBef>
                <a:spcPts val="0"/>
              </a:spcBef>
              <a:spcAft>
                <a:spcPts val="0"/>
              </a:spcAft>
              <a:buSzPts val="1600"/>
              <a:buChar char="-"/>
            </a:pPr>
            <a:r>
              <a:rPr lang="en-GB" sz="1600"/>
              <a:t>Hvilken livscyklusfase fisken befinder sig i </a:t>
            </a:r>
            <a:endParaRPr sz="1600"/>
          </a:p>
          <a:p>
            <a:pPr indent="-330200" lvl="0" marL="457200" rtl="0" algn="l">
              <a:spcBef>
                <a:spcPts val="0"/>
              </a:spcBef>
              <a:spcAft>
                <a:spcPts val="0"/>
              </a:spcAft>
              <a:buSzPts val="1600"/>
              <a:buChar char="-"/>
            </a:pPr>
            <a:r>
              <a:rPr lang="en-GB" sz="1600"/>
              <a:t>Hvilke tilknyttede produktions- og servicekæder, der er tilknyttet det pågældende led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GB" sz="1600"/>
              <a:t> </a:t>
            </a:r>
            <a:endParaRPr sz="16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g939628f069_1_396"/>
          <p:cNvSpPr txBox="1"/>
          <p:nvPr>
            <p:ph type="title"/>
          </p:nvPr>
        </p:nvSpPr>
        <p:spPr>
          <a:xfrm>
            <a:off x="838200" y="48144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sz="2000">
                <a:solidFill>
                  <a:srgbClr val="2D2829"/>
                </a:solidFill>
              </a:rPr>
              <a:t>Kommunikationen mellem de enkelte led i produktkæden fra hav til bord er et meget vigtigt aspekt, hvis ønsket og ambitionen er at blive mere bæredygtig. På grund af kompleksiteten ved bæredygtighedsbegrebet og den manglende entydighed, når talen falder på, hvad bæredygtig fisk er, bliver kommunikationen en central kilde til at forstå graden af bæredygtighed. </a:t>
            </a:r>
            <a:endParaRPr sz="2000">
              <a:solidFill>
                <a:srgbClr val="2D2829"/>
              </a:solidFill>
            </a:endParaRPr>
          </a:p>
          <a:p>
            <a:pPr indent="0" lvl="0" marL="0" rtl="0" algn="l">
              <a:lnSpc>
                <a:spcPct val="90000"/>
              </a:lnSpc>
              <a:spcBef>
                <a:spcPts val="0"/>
              </a:spcBef>
              <a:spcAft>
                <a:spcPts val="0"/>
              </a:spcAft>
              <a:buSzPts val="1800"/>
              <a:buNone/>
            </a:pPr>
            <a:r>
              <a:t/>
            </a:r>
            <a:endParaRPr sz="1400"/>
          </a:p>
        </p:txBody>
      </p:sp>
      <p:sp>
        <p:nvSpPr>
          <p:cNvPr id="714" name="Google Shape;714;g939628f069_1_39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pic>
        <p:nvPicPr>
          <p:cNvPr id="715" name="Google Shape;715;g939628f069_1_396"/>
          <p:cNvPicPr preferRelativeResize="0"/>
          <p:nvPr/>
        </p:nvPicPr>
        <p:blipFill rotWithShape="1">
          <a:blip r:embed="rId3">
            <a:alphaModFix/>
          </a:blip>
          <a:srcRect b="8146" l="0" r="0" t="7421"/>
          <a:stretch/>
        </p:blipFill>
        <p:spPr>
          <a:xfrm>
            <a:off x="157200" y="351575"/>
            <a:ext cx="11903999" cy="4246625"/>
          </a:xfrm>
          <a:prstGeom prst="rect">
            <a:avLst/>
          </a:prstGeom>
          <a:noFill/>
          <a:ln>
            <a:noFill/>
          </a:ln>
        </p:spPr>
      </p:pic>
      <p:pic>
        <p:nvPicPr>
          <p:cNvPr id="716" name="Google Shape;716;g939628f069_1_396"/>
          <p:cNvPicPr preferRelativeResize="0"/>
          <p:nvPr/>
        </p:nvPicPr>
        <p:blipFill rotWithShape="1">
          <a:blip r:embed="rId4">
            <a:alphaModFix/>
          </a:blip>
          <a:srcRect b="0" l="0" r="0" t="0"/>
          <a:stretch/>
        </p:blipFill>
        <p:spPr>
          <a:xfrm>
            <a:off x="9278839" y="345362"/>
            <a:ext cx="2053899" cy="177271"/>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F3FD"/>
        </a:solidFill>
      </p:bgPr>
    </p:bg>
    <p:spTree>
      <p:nvGrpSpPr>
        <p:cNvPr id="721" name="Shape 721"/>
        <p:cNvGrpSpPr/>
        <p:nvPr/>
      </p:nvGrpSpPr>
      <p:grpSpPr>
        <a:xfrm>
          <a:off x="0" y="0"/>
          <a:ext cx="0" cy="0"/>
          <a:chOff x="0" y="0"/>
          <a:chExt cx="0" cy="0"/>
        </a:xfrm>
      </p:grpSpPr>
      <p:sp>
        <p:nvSpPr>
          <p:cNvPr id="722" name="Google Shape;722;g939628f069_1_405"/>
          <p:cNvSpPr txBox="1"/>
          <p:nvPr>
            <p:ph type="title"/>
          </p:nvPr>
        </p:nvSpPr>
        <p:spPr>
          <a:xfrm>
            <a:off x="838200" y="-320675"/>
            <a:ext cx="10842000" cy="3486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GB" sz="5000"/>
              <a:t>Hvem tager det første skridt i en bæredygtig retning</a:t>
            </a:r>
            <a:endParaRPr b="1" sz="5000"/>
          </a:p>
        </p:txBody>
      </p:sp>
      <p:sp>
        <p:nvSpPr>
          <p:cNvPr id="723" name="Google Shape;723;g939628f069_1_40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pic>
        <p:nvPicPr>
          <p:cNvPr id="724" name="Google Shape;724;g939628f069_1_405"/>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725" name="Google Shape;725;g939628f069_1_405"/>
          <p:cNvSpPr txBox="1"/>
          <p:nvPr/>
        </p:nvSpPr>
        <p:spPr>
          <a:xfrm>
            <a:off x="928625" y="2148250"/>
            <a:ext cx="10494600" cy="4971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2000"/>
              </a:spcBef>
              <a:spcAft>
                <a:spcPts val="0"/>
              </a:spcAft>
              <a:buClr>
                <a:srgbClr val="000000"/>
              </a:buClr>
              <a:buSzPts val="1500"/>
              <a:buFont typeface="Arial"/>
              <a:buNone/>
            </a:pPr>
            <a:r>
              <a:rPr i="0" lang="en-GB" sz="1700" u="none" cap="none" strike="noStrike">
                <a:solidFill>
                  <a:srgbClr val="2D2829"/>
                </a:solidFill>
              </a:rPr>
              <a:t>Der er flere barrierer, som gør, at vi ikke bare indkøber og serverer bæredygtig fisk. </a:t>
            </a:r>
            <a:br>
              <a:rPr lang="en-GB" sz="1700">
                <a:solidFill>
                  <a:srgbClr val="2D2829"/>
                </a:solidFill>
              </a:rPr>
            </a:br>
            <a:r>
              <a:rPr lang="en-GB" sz="1700" u="sng">
                <a:solidFill>
                  <a:srgbClr val="2D2829"/>
                </a:solidFill>
              </a:rPr>
              <a:t>Udvalgte b</a:t>
            </a:r>
            <a:r>
              <a:rPr i="0" lang="en-GB" sz="1700" u="sng" cap="none" strike="noStrike">
                <a:solidFill>
                  <a:srgbClr val="2D2829"/>
                </a:solidFill>
              </a:rPr>
              <a:t>arrierer, der udfordrer os, når valget står mellem bæredygtig fisk og ikke-bæredygtig fisk:</a:t>
            </a:r>
            <a:r>
              <a:rPr i="0" lang="en-GB" sz="1800" u="sng" cap="none" strike="noStrike">
                <a:solidFill>
                  <a:srgbClr val="2D2829"/>
                </a:solidFill>
              </a:rPr>
              <a:t> </a:t>
            </a:r>
            <a:br>
              <a:rPr i="0" lang="en-GB" sz="1800" u="none" cap="none" strike="noStrike">
                <a:solidFill>
                  <a:srgbClr val="2D2829"/>
                </a:solidFill>
              </a:rPr>
            </a:br>
            <a:endParaRPr i="0" sz="1800" u="none" cap="none" strike="noStrike">
              <a:solidFill>
                <a:srgbClr val="2D2829"/>
              </a:solidFill>
            </a:endParaRPr>
          </a:p>
          <a:p>
            <a:pPr indent="-327025" lvl="0" marL="457200" marR="0" rtl="0" algn="l">
              <a:lnSpc>
                <a:spcPct val="115000"/>
              </a:lnSpc>
              <a:spcBef>
                <a:spcPts val="800"/>
              </a:spcBef>
              <a:spcAft>
                <a:spcPts val="0"/>
              </a:spcAft>
              <a:buClr>
                <a:srgbClr val="2D2829"/>
              </a:buClr>
              <a:buSzPts val="1550"/>
              <a:buChar char="●"/>
            </a:pPr>
            <a:r>
              <a:rPr b="1" lang="en-GB" sz="1550">
                <a:solidFill>
                  <a:srgbClr val="2D2829"/>
                </a:solidFill>
              </a:rPr>
              <a:t>U</a:t>
            </a:r>
            <a:r>
              <a:rPr b="1" i="0" lang="en-GB" sz="1550" u="none" cap="none" strike="noStrike">
                <a:solidFill>
                  <a:srgbClr val="2D2829"/>
                </a:solidFill>
              </a:rPr>
              <a:t>dbud og efterspørgsel.</a:t>
            </a:r>
            <a:r>
              <a:rPr i="0" lang="en-GB" sz="1550" u="none" cap="none" strike="noStrike">
                <a:solidFill>
                  <a:srgbClr val="2D2829"/>
                </a:solidFill>
              </a:rPr>
              <a:t> Hvis bæredygtig fisk ikke efterspørges hos grossisterne, så bliver det ikke indkøbt, fordi grossisterne baserer deres indkøb på efterspørgslen fra deres kunder.</a:t>
            </a:r>
            <a:endParaRPr i="0" sz="1550" u="none" cap="none" strike="noStrike">
              <a:solidFill>
                <a:srgbClr val="2D2829"/>
              </a:solidFill>
            </a:endParaRPr>
          </a:p>
          <a:p>
            <a:pPr indent="-327025" lvl="0" marL="457200" marR="0" rtl="0" algn="l">
              <a:lnSpc>
                <a:spcPct val="115000"/>
              </a:lnSpc>
              <a:spcBef>
                <a:spcPts val="0"/>
              </a:spcBef>
              <a:spcAft>
                <a:spcPts val="0"/>
              </a:spcAft>
              <a:buClr>
                <a:srgbClr val="2D2829"/>
              </a:buClr>
              <a:buSzPts val="1550"/>
              <a:buChar char="●"/>
            </a:pPr>
            <a:r>
              <a:rPr b="1" lang="en-GB" sz="1550">
                <a:solidFill>
                  <a:srgbClr val="2D2829"/>
                </a:solidFill>
              </a:rPr>
              <a:t>B</a:t>
            </a:r>
            <a:r>
              <a:rPr b="1" i="0" lang="en-GB" sz="1550" u="none" cap="none" strike="noStrike">
                <a:solidFill>
                  <a:srgbClr val="2D2829"/>
                </a:solidFill>
              </a:rPr>
              <a:t>æredygtighedsstrategier og kommunikation.</a:t>
            </a:r>
            <a:r>
              <a:rPr i="0" lang="en-GB" sz="1550" u="none" cap="none" strike="noStrike">
                <a:solidFill>
                  <a:srgbClr val="2D2829"/>
                </a:solidFill>
              </a:rPr>
              <a:t> </a:t>
            </a:r>
            <a:br>
              <a:rPr i="0" lang="en-GB" sz="1550" u="none" cap="none" strike="noStrike">
                <a:solidFill>
                  <a:srgbClr val="2D2829"/>
                </a:solidFill>
              </a:rPr>
            </a:br>
            <a:r>
              <a:rPr i="0" lang="en-GB" sz="1550" u="none" cap="none" strike="noStrike">
                <a:solidFill>
                  <a:srgbClr val="2D2829"/>
                </a:solidFill>
              </a:rPr>
              <a:t>I forhold til den eksterne kommunikation, så handler det om, hvordan aktører i produktkæden for fisk kommunikerer med deres omverden? I forhold til den interne kommunikation, så handler det om, hvordan den enkelte virksomhed kommunikerer internt i virksomheden</a:t>
            </a:r>
            <a:r>
              <a:rPr lang="en-GB" sz="1550">
                <a:solidFill>
                  <a:srgbClr val="2D2829"/>
                </a:solidFill>
              </a:rPr>
              <a:t>.</a:t>
            </a:r>
            <a:endParaRPr sz="1550">
              <a:solidFill>
                <a:srgbClr val="2D2829"/>
              </a:solidFill>
            </a:endParaRPr>
          </a:p>
          <a:p>
            <a:pPr indent="-320675" lvl="0" marL="457200" marR="0" rtl="0" algn="l">
              <a:lnSpc>
                <a:spcPct val="115000"/>
              </a:lnSpc>
              <a:spcBef>
                <a:spcPts val="0"/>
              </a:spcBef>
              <a:spcAft>
                <a:spcPts val="0"/>
              </a:spcAft>
              <a:buClr>
                <a:srgbClr val="2D2829"/>
              </a:buClr>
              <a:buSzPts val="1450"/>
              <a:buChar char="●"/>
            </a:pPr>
            <a:r>
              <a:rPr b="1" lang="en-GB" sz="1550">
                <a:solidFill>
                  <a:srgbClr val="2D2829"/>
                </a:solidFill>
              </a:rPr>
              <a:t>Den pågældende virksomheds/restaurants/uddannelsessteds definition på bæredygtighed i relation til fisk. </a:t>
            </a:r>
            <a:br>
              <a:rPr b="1" lang="en-GB" sz="1550">
                <a:solidFill>
                  <a:srgbClr val="2D2829"/>
                </a:solidFill>
              </a:rPr>
            </a:br>
            <a:r>
              <a:rPr lang="en-GB" sz="1550">
                <a:solidFill>
                  <a:srgbClr val="2D2829"/>
                </a:solidFill>
              </a:rPr>
              <a:t>Det er meget forskelligt fra virksomhed til virksomhed, fra person til person etc., hvordan vi definerer bæredygtig fisk og hvilke parametre, vi vurderer bæredygtighed ud fra? Er det fx, at fisken er mærket NaturSkånsomt? At den er Øko-mærket? Eller noget helt tredje?</a:t>
            </a:r>
            <a:r>
              <a:rPr lang="en-GB" sz="1450">
                <a:solidFill>
                  <a:srgbClr val="2D2829"/>
                </a:solidFill>
              </a:rPr>
              <a:t> </a:t>
            </a:r>
            <a:endParaRPr sz="1450">
              <a:solidFill>
                <a:srgbClr val="2D2829"/>
              </a:solidFill>
            </a:endParaRPr>
          </a:p>
          <a:p>
            <a:pPr indent="0" lvl="0" marL="45720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2D282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2D2829"/>
              </a:solidFill>
              <a:latin typeface="Calibri"/>
              <a:ea typeface="Calibri"/>
              <a:cs typeface="Calibri"/>
              <a:sym typeface="Calibri"/>
            </a:endParaRPr>
          </a:p>
          <a:p>
            <a:pPr indent="0" lvl="0" marL="0" marR="0" rtl="0" algn="l">
              <a:lnSpc>
                <a:spcPct val="115000"/>
              </a:lnSpc>
              <a:spcBef>
                <a:spcPts val="2000"/>
              </a:spcBef>
              <a:spcAft>
                <a:spcPts val="0"/>
              </a:spcAft>
              <a:buClr>
                <a:schemeClr val="dk1"/>
              </a:buClr>
              <a:buSzPts val="1100"/>
              <a:buFont typeface="Arial"/>
              <a:buNone/>
            </a:pPr>
            <a:r>
              <a:t/>
            </a:r>
            <a:endParaRPr b="0" i="0" sz="1500" u="none" cap="none" strike="noStrike">
              <a:solidFill>
                <a:srgbClr val="2D2829"/>
              </a:solidFill>
              <a:latin typeface="Calibri"/>
              <a:ea typeface="Calibri"/>
              <a:cs typeface="Calibri"/>
              <a:sym typeface="Calibri"/>
            </a:endParaRPr>
          </a:p>
          <a:p>
            <a:pPr indent="0" lvl="0" marL="0" marR="0" rtl="0" algn="l">
              <a:lnSpc>
                <a:spcPct val="100000"/>
              </a:lnSpc>
              <a:spcBef>
                <a:spcPts val="8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g939628f069_1_3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GB" sz="6000"/>
              <a:t>Kilder</a:t>
            </a:r>
            <a:endParaRPr b="1" sz="6000"/>
          </a:p>
        </p:txBody>
      </p:sp>
      <p:sp>
        <p:nvSpPr>
          <p:cNvPr id="732" name="Google Shape;732;g939628f069_1_32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sz="1300"/>
              <a:t>World Commission on Environment and Development (Brundt</a:t>
            </a:r>
            <a:r>
              <a:rPr lang="en-GB" sz="1300">
                <a:solidFill>
                  <a:srgbClr val="2D2829"/>
                </a:solidFill>
              </a:rPr>
              <a:t>land kommission) (1987) Our Common Future. Edited by V. Hauff. Oxford University Press.</a:t>
            </a:r>
            <a:endParaRPr sz="1300">
              <a:solidFill>
                <a:srgbClr val="2D2829"/>
              </a:solidFill>
            </a:endParaRPr>
          </a:p>
          <a:p>
            <a:pPr indent="0" lvl="0" marL="0" rtl="0" algn="l">
              <a:lnSpc>
                <a:spcPct val="115000"/>
              </a:lnSpc>
              <a:spcBef>
                <a:spcPts val="0"/>
              </a:spcBef>
              <a:spcAft>
                <a:spcPts val="0"/>
              </a:spcAft>
              <a:buClr>
                <a:schemeClr val="dk1"/>
              </a:buClr>
              <a:buSzPts val="1100"/>
              <a:buFont typeface="Arial"/>
              <a:buNone/>
            </a:pPr>
            <a:r>
              <a:rPr lang="en-GB" sz="1300">
                <a:solidFill>
                  <a:srgbClr val="2D2829"/>
                </a:solidFill>
              </a:rPr>
              <a:t>2. Miljø- og Fødevareministeriet. Fødevarernes klimaaftryk. Se: https://lbst.dk/tvaergaaende/klima/foedevarernes-klimaaftryk/ (Tilgået: 13. marts 2020).</a:t>
            </a:r>
            <a:endParaRPr sz="1300">
              <a:solidFill>
                <a:srgbClr val="2D2829"/>
              </a:solidFill>
            </a:endParaRPr>
          </a:p>
          <a:p>
            <a:pPr indent="0" lvl="0" marL="0" rtl="0" algn="l">
              <a:lnSpc>
                <a:spcPct val="115000"/>
              </a:lnSpc>
              <a:spcBef>
                <a:spcPts val="0"/>
              </a:spcBef>
              <a:spcAft>
                <a:spcPts val="0"/>
              </a:spcAft>
              <a:buClr>
                <a:schemeClr val="dk1"/>
              </a:buClr>
              <a:buSzPts val="1100"/>
              <a:buFont typeface="Arial"/>
              <a:buNone/>
            </a:pPr>
            <a:r>
              <a:rPr lang="en-GB" sz="1300">
                <a:solidFill>
                  <a:srgbClr val="2D2829"/>
                </a:solidFill>
              </a:rPr>
              <a:t>3. UNRIC (2019) Verdensmål for bæredygtig udvikling. Se: https://unric.org/da/verdensmaal-for-baeredygtig-udvikling/ (Tilgået 11. Marts 2020). </a:t>
            </a:r>
            <a:endParaRPr sz="1300">
              <a:solidFill>
                <a:srgbClr val="2D2829"/>
              </a:solidFill>
            </a:endParaRPr>
          </a:p>
          <a:p>
            <a:pPr indent="0" lvl="0" marL="0" rtl="0" algn="l">
              <a:lnSpc>
                <a:spcPct val="115000"/>
              </a:lnSpc>
              <a:spcBef>
                <a:spcPts val="0"/>
              </a:spcBef>
              <a:spcAft>
                <a:spcPts val="0"/>
              </a:spcAft>
              <a:buClr>
                <a:schemeClr val="dk1"/>
              </a:buClr>
              <a:buSzPts val="1100"/>
              <a:buFont typeface="Arial"/>
              <a:buNone/>
            </a:pPr>
            <a:r>
              <a:rPr lang="en-GB" sz="1300">
                <a:solidFill>
                  <a:srgbClr val="2D2829"/>
                </a:solidFill>
              </a:rPr>
              <a:t>4. FAO (Food and Agriculture Organization of the United Nations). Aquaculture. Se: http://www.fao.org/aquaculture/en/ (Tilgået: 29. marts 2020). Oversat fra engelsk. </a:t>
            </a:r>
            <a:endParaRPr sz="1300">
              <a:solidFill>
                <a:srgbClr val="2D2829"/>
              </a:solidFill>
            </a:endParaRPr>
          </a:p>
          <a:p>
            <a:pPr indent="0" lvl="0" marL="0" rtl="0" algn="l">
              <a:lnSpc>
                <a:spcPct val="115000"/>
              </a:lnSpc>
              <a:spcBef>
                <a:spcPts val="0"/>
              </a:spcBef>
              <a:spcAft>
                <a:spcPts val="0"/>
              </a:spcAft>
              <a:buClr>
                <a:schemeClr val="dk1"/>
              </a:buClr>
              <a:buSzPts val="1100"/>
              <a:buFont typeface="Arial"/>
              <a:buNone/>
            </a:pPr>
            <a:r>
              <a:rPr lang="en-GB" sz="1300">
                <a:solidFill>
                  <a:srgbClr val="2D2829"/>
                </a:solidFill>
              </a:rPr>
              <a:t>5. FAO (Food and Agriculture Organization of the United Nations. Aquaculture. Se: http://www.fao.org/aquaculture/en/ (Tilgået: 29. marts 2020). Oversat fra engelsk. </a:t>
            </a:r>
            <a:endParaRPr sz="1300">
              <a:solidFill>
                <a:srgbClr val="2D2829"/>
              </a:solidFill>
            </a:endParaRPr>
          </a:p>
          <a:p>
            <a:pPr indent="0" lvl="0" marL="0" rtl="0" algn="l">
              <a:lnSpc>
                <a:spcPct val="115000"/>
              </a:lnSpc>
              <a:spcBef>
                <a:spcPts val="0"/>
              </a:spcBef>
              <a:spcAft>
                <a:spcPts val="0"/>
              </a:spcAft>
              <a:buClr>
                <a:schemeClr val="dk1"/>
              </a:buClr>
              <a:buSzPts val="1100"/>
              <a:buFont typeface="Arial"/>
              <a:buNone/>
            </a:pPr>
            <a:r>
              <a:rPr lang="en-GB" sz="1300">
                <a:solidFill>
                  <a:srgbClr val="2D2829"/>
                </a:solidFill>
              </a:rPr>
              <a:t>6. Gislason, H., Dalskov, J, Dinesen, G.E., Egekvist, J., Eigaard, O., Jepsen, N., Larsen, F., Poulsen, L.K., Sørensen, T. K. &amp; Hoffmann, E. (2014). Miljøskånsomhed og økologisk bæredygtighed i dansk fiskeri. DTU Aqua-rapport nr. 279-2014. Institut for Akvatiske Ressourcer, Danmarks Tekniske Universitet</a:t>
            </a:r>
            <a:endParaRPr sz="1300">
              <a:solidFill>
                <a:srgbClr val="2D2829"/>
              </a:solidFill>
            </a:endParaRPr>
          </a:p>
          <a:p>
            <a:pPr indent="0" lvl="0" marL="0" rtl="0" algn="l">
              <a:lnSpc>
                <a:spcPct val="115000"/>
              </a:lnSpc>
              <a:spcBef>
                <a:spcPts val="0"/>
              </a:spcBef>
              <a:spcAft>
                <a:spcPts val="0"/>
              </a:spcAft>
              <a:buClr>
                <a:schemeClr val="dk1"/>
              </a:buClr>
              <a:buSzPts val="1100"/>
              <a:buFont typeface="Arial"/>
              <a:buNone/>
            </a:pPr>
            <a:r>
              <a:rPr lang="en-GB" sz="1300">
                <a:solidFill>
                  <a:srgbClr val="2D2829"/>
                </a:solidFill>
              </a:rPr>
              <a:t>7. Hegland, Troels J. Autzen, Mathilde H., Smink, Carla K. og Bohnstedet, Hanne, 2019. Bæredygtighed og mærkningsordninger. Rapport 1A, Smag for bæredygtig fisk. Institut for Planlægning, Aalborg Universitet.</a:t>
            </a:r>
            <a:endParaRPr sz="1300">
              <a:solidFill>
                <a:srgbClr val="2D2829"/>
              </a:solidFill>
            </a:endParaRPr>
          </a:p>
          <a:p>
            <a:pPr indent="0" lvl="0" marL="0" rtl="0" algn="l">
              <a:lnSpc>
                <a:spcPct val="115000"/>
              </a:lnSpc>
              <a:spcBef>
                <a:spcPts val="0"/>
              </a:spcBef>
              <a:spcAft>
                <a:spcPts val="0"/>
              </a:spcAft>
              <a:buClr>
                <a:schemeClr val="dk1"/>
              </a:buClr>
              <a:buSzPts val="1100"/>
              <a:buFont typeface="Arial"/>
              <a:buNone/>
            </a:pPr>
            <a:r>
              <a:rPr lang="en-GB" sz="1300">
                <a:solidFill>
                  <a:srgbClr val="2D2829"/>
                </a:solidFill>
              </a:rPr>
              <a:t>8. Danmarks Fiskeriforening. Fiskeri i tal. Se: https://fiskeriforening.dk/media/1789/fiskeri_i_tal_2018.pdf (Tilgået: 20. februar 2020).</a:t>
            </a:r>
            <a:endParaRPr sz="1300">
              <a:solidFill>
                <a:srgbClr val="2D2829"/>
              </a:solidFill>
            </a:endParaRPr>
          </a:p>
          <a:p>
            <a:pPr indent="0" lvl="0" marL="0" rtl="0" algn="l">
              <a:lnSpc>
                <a:spcPct val="115000"/>
              </a:lnSpc>
              <a:spcBef>
                <a:spcPts val="0"/>
              </a:spcBef>
              <a:spcAft>
                <a:spcPts val="0"/>
              </a:spcAft>
              <a:buClr>
                <a:schemeClr val="dk1"/>
              </a:buClr>
              <a:buSzPts val="1100"/>
              <a:buFont typeface="Arial"/>
              <a:buNone/>
            </a:pPr>
            <a:r>
              <a:rPr lang="en-GB" sz="1300">
                <a:solidFill>
                  <a:srgbClr val="2D2829"/>
                </a:solidFill>
              </a:rPr>
              <a:t>9. MSC. MSC-Fiskeristandarden. Se: https://www.msc.org/dk/standarder-og-certificering/msc-fiskeristandarden (Tilgået: 19. marts 2020). </a:t>
            </a:r>
            <a:endParaRPr sz="1300">
              <a:solidFill>
                <a:srgbClr val="2D2829"/>
              </a:solidFill>
            </a:endParaRPr>
          </a:p>
          <a:p>
            <a:pPr indent="0" lvl="0" marL="0" rtl="0" algn="l">
              <a:lnSpc>
                <a:spcPct val="115000"/>
              </a:lnSpc>
              <a:spcBef>
                <a:spcPts val="0"/>
              </a:spcBef>
              <a:spcAft>
                <a:spcPts val="0"/>
              </a:spcAft>
              <a:buClr>
                <a:schemeClr val="dk1"/>
              </a:buClr>
              <a:buSzPts val="1100"/>
              <a:buFont typeface="Arial"/>
              <a:buNone/>
            </a:pPr>
            <a:r>
              <a:rPr lang="en-GB" sz="1300">
                <a:solidFill>
                  <a:srgbClr val="2D2829"/>
                </a:solidFill>
              </a:rPr>
              <a:t>10. Mærket er ikke på markedet endnu, og beskrivelsen baserer sig derfor på information fra brancheaktørerne. Der findes endnu ingen videnskabelige publikationer, der beskæftiger sig med mærket. </a:t>
            </a:r>
            <a:endParaRPr sz="1300">
              <a:solidFill>
                <a:srgbClr val="2D2829"/>
              </a:solidFill>
            </a:endParaRPr>
          </a:p>
          <a:p>
            <a:pPr indent="0" lvl="0" marL="0" rtl="0" algn="l">
              <a:lnSpc>
                <a:spcPct val="115000"/>
              </a:lnSpc>
              <a:spcBef>
                <a:spcPts val="0"/>
              </a:spcBef>
              <a:spcAft>
                <a:spcPts val="0"/>
              </a:spcAft>
              <a:buClr>
                <a:schemeClr val="dk1"/>
              </a:buClr>
              <a:buSzPts val="1100"/>
              <a:buFont typeface="Arial"/>
              <a:buNone/>
            </a:pPr>
            <a:r>
              <a:rPr lang="en-GB" sz="1300">
                <a:solidFill>
                  <a:srgbClr val="2D2829"/>
                </a:solidFill>
              </a:rPr>
              <a:t>11. ASC. The Principles behind the ASC Standards. Se: https://www.asc-aqua.org/the-principles-behind-the-asc-standards (Tilgået 11. juni 2020). </a:t>
            </a:r>
            <a:endParaRPr sz="1300">
              <a:solidFill>
                <a:srgbClr val="2D2829"/>
              </a:solidFill>
            </a:endParaRPr>
          </a:p>
          <a:p>
            <a:pPr indent="0" lvl="0" marL="0" rtl="0" algn="l">
              <a:lnSpc>
                <a:spcPct val="115000"/>
              </a:lnSpc>
              <a:spcBef>
                <a:spcPts val="0"/>
              </a:spcBef>
              <a:spcAft>
                <a:spcPts val="0"/>
              </a:spcAft>
              <a:buClr>
                <a:schemeClr val="dk1"/>
              </a:buClr>
              <a:buSzPts val="1100"/>
              <a:buFont typeface="Arial"/>
              <a:buNone/>
            </a:pPr>
            <a:r>
              <a:rPr lang="en-GB" sz="1300">
                <a:solidFill>
                  <a:srgbClr val="2D2829"/>
                </a:solidFill>
              </a:rPr>
              <a:t>12. Miljø- og Fødevareministeriet. Økologisk akvakultur. Se: https://www.foedevarestyrelsen.dk/Leksikon/Sider/%C3%98kologisk-akvakultur.aspx (Tilgået: 11. juni 2020). </a:t>
            </a:r>
            <a:endParaRPr sz="1300">
              <a:solidFill>
                <a:srgbClr val="2D2829"/>
              </a:solidFill>
            </a:endParaRPr>
          </a:p>
          <a:p>
            <a:pPr indent="0" lvl="0" marL="0" rtl="0" algn="l">
              <a:lnSpc>
                <a:spcPct val="90000"/>
              </a:lnSpc>
              <a:spcBef>
                <a:spcPts val="1000"/>
              </a:spcBef>
              <a:spcAft>
                <a:spcPts val="0"/>
              </a:spcAft>
              <a:buSzPts val="1800"/>
              <a:buNone/>
            </a:pPr>
            <a:r>
              <a:t/>
            </a:r>
            <a:endParaRPr sz="1300"/>
          </a:p>
        </p:txBody>
      </p:sp>
      <p:sp>
        <p:nvSpPr>
          <p:cNvPr id="733" name="Google Shape;733;g939628f069_1_3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F0E0"/>
        </a:solidFill>
      </p:bgPr>
    </p:bg>
    <p:spTree>
      <p:nvGrpSpPr>
        <p:cNvPr id="149" name="Shape 149"/>
        <p:cNvGrpSpPr/>
        <p:nvPr/>
      </p:nvGrpSpPr>
      <p:grpSpPr>
        <a:xfrm>
          <a:off x="0" y="0"/>
          <a:ext cx="0" cy="0"/>
          <a:chOff x="0" y="0"/>
          <a:chExt cx="0" cy="0"/>
        </a:xfrm>
      </p:grpSpPr>
      <p:sp>
        <p:nvSpPr>
          <p:cNvPr id="150" name="Google Shape;150;gf12ac6f450_0_2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51" name="Google Shape;151;gf12ac6f450_0_2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152" name="Google Shape;152;gf12ac6f450_0_2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153" name="Google Shape;153;gf12ac6f450_0_23"/>
          <p:cNvSpPr/>
          <p:nvPr/>
        </p:nvSpPr>
        <p:spPr>
          <a:xfrm>
            <a:off x="0" y="-91715"/>
            <a:ext cx="12450900" cy="7077300"/>
          </a:xfrm>
          <a:prstGeom prst="rect">
            <a:avLst/>
          </a:prstGeom>
          <a:solidFill>
            <a:srgbClr val="E2F3F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highlight>
                <a:srgbClr val="FFFF00"/>
              </a:highlight>
              <a:latin typeface="Calibri"/>
              <a:ea typeface="Calibri"/>
              <a:cs typeface="Calibri"/>
              <a:sym typeface="Calibri"/>
            </a:endParaRPr>
          </a:p>
        </p:txBody>
      </p:sp>
      <p:sp>
        <p:nvSpPr>
          <p:cNvPr id="154" name="Google Shape;154;gf12ac6f450_0_23"/>
          <p:cNvSpPr txBox="1"/>
          <p:nvPr/>
        </p:nvSpPr>
        <p:spPr>
          <a:xfrm>
            <a:off x="281875" y="1001550"/>
            <a:ext cx="5498100" cy="55839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8605E"/>
              </a:buClr>
              <a:buSzPts val="6500"/>
              <a:buFont typeface="Calibri"/>
              <a:buNone/>
            </a:pPr>
            <a:r>
              <a:rPr b="1" i="0" lang="en-GB" sz="6500" u="none" cap="none" strike="noStrike">
                <a:solidFill>
                  <a:srgbClr val="18605E"/>
                </a:solidFill>
                <a:latin typeface="Calibri"/>
                <a:ea typeface="Calibri"/>
                <a:cs typeface="Calibri"/>
                <a:sym typeface="Calibri"/>
              </a:rPr>
              <a:t>Tabeller over fødevarers klimaaftryk</a:t>
            </a:r>
            <a:br>
              <a:rPr b="1" i="0" lang="en-GB" sz="6500" u="none" cap="none" strike="noStrike">
                <a:solidFill>
                  <a:srgbClr val="18605E"/>
                </a:solidFill>
                <a:latin typeface="Calibri"/>
                <a:ea typeface="Calibri"/>
                <a:cs typeface="Calibri"/>
                <a:sym typeface="Calibri"/>
              </a:rPr>
            </a:br>
            <a:br>
              <a:rPr b="1" i="0" lang="en-GB" sz="1200" u="none" cap="none" strike="noStrike">
                <a:solidFill>
                  <a:schemeClr val="dk1"/>
                </a:solidFill>
                <a:latin typeface="Calibri"/>
                <a:ea typeface="Calibri"/>
                <a:cs typeface="Calibri"/>
                <a:sym typeface="Calibri"/>
              </a:rPr>
            </a:br>
            <a:br>
              <a:rPr b="1" i="0" lang="en-GB" sz="1400" u="none" cap="none" strike="noStrike">
                <a:solidFill>
                  <a:schemeClr val="dk1"/>
                </a:solidFill>
                <a:latin typeface="Calibri"/>
                <a:ea typeface="Calibri"/>
                <a:cs typeface="Calibri"/>
                <a:sym typeface="Calibri"/>
              </a:rPr>
            </a:br>
            <a:r>
              <a:rPr b="1" i="0" lang="en-GB" u="none" cap="none" strike="noStrike">
                <a:solidFill>
                  <a:schemeClr val="dk1"/>
                </a:solidFill>
                <a:latin typeface="Calibri"/>
                <a:ea typeface="Calibri"/>
                <a:cs typeface="Calibri"/>
                <a:sym typeface="Calibri"/>
              </a:rPr>
              <a:t>Kilde: </a:t>
            </a:r>
            <a:endParaRPr b="1" i="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18605E"/>
              </a:buClr>
              <a:buSzPts val="6500"/>
              <a:buFont typeface="Calibri"/>
              <a:buNone/>
            </a:pPr>
            <a:r>
              <a:rPr b="0" i="0" lang="en-GB" u="none" cap="none" strike="noStrike">
                <a:solidFill>
                  <a:schemeClr val="dk1"/>
                </a:solidFill>
                <a:latin typeface="Arial"/>
                <a:ea typeface="Arial"/>
                <a:cs typeface="Arial"/>
                <a:sym typeface="Arial"/>
              </a:rPr>
              <a:t>DCA - Nationalt Center for Fødevarer og Jordbrug. </a:t>
            </a:r>
            <a:endParaRPr b="0" i="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18605E"/>
              </a:buClr>
              <a:buSzPts val="6500"/>
              <a:buFont typeface="Calibri"/>
              <a:buNone/>
            </a:pPr>
            <a:r>
              <a:rPr b="0" i="0" lang="en-GB" u="none" cap="none" strike="noStrike">
                <a:solidFill>
                  <a:schemeClr val="dk1"/>
                </a:solidFill>
                <a:latin typeface="Arial"/>
                <a:ea typeface="Arial"/>
                <a:cs typeface="Arial"/>
                <a:sym typeface="Arial"/>
              </a:rPr>
              <a:t>Tabel over fødevarers klimaaftryk. </a:t>
            </a:r>
            <a:br>
              <a:rPr b="0" i="0" lang="en-GB" u="none" cap="none" strike="noStrike">
                <a:solidFill>
                  <a:schemeClr val="dk1"/>
                </a:solidFill>
                <a:latin typeface="Arial"/>
                <a:ea typeface="Arial"/>
                <a:cs typeface="Arial"/>
                <a:sym typeface="Arial"/>
              </a:rPr>
            </a:br>
            <a:r>
              <a:rPr b="0" i="0" lang="en-GB" u="none" cap="none" strike="noStrike">
                <a:solidFill>
                  <a:schemeClr val="dk1"/>
                </a:solidFill>
                <a:latin typeface="Arial"/>
                <a:ea typeface="Arial"/>
                <a:cs typeface="Arial"/>
                <a:sym typeface="Arial"/>
              </a:rPr>
              <a:t>Se:</a:t>
            </a:r>
            <a:r>
              <a:rPr lang="en-GB">
                <a:solidFill>
                  <a:schemeClr val="dk1"/>
                </a:solidFill>
              </a:rPr>
              <a:t> </a:t>
            </a:r>
            <a:r>
              <a:rPr b="0" i="0" lang="en-GB" u="none" cap="none" strike="noStrike">
                <a:solidFill>
                  <a:schemeClr val="dk1"/>
                </a:solidFill>
                <a:latin typeface="Arial"/>
                <a:ea typeface="Arial"/>
                <a:cs typeface="Arial"/>
                <a:sym typeface="Arial"/>
              </a:rPr>
              <a:t>https://agro.au.dk/fileadmin/user_upload/Mogensen_et_al_2016_ </a:t>
            </a:r>
            <a:r>
              <a:rPr b="1" i="0" lang="en-GB" u="none" cap="none" strike="noStrike">
                <a:solidFill>
                  <a:schemeClr val="dk1"/>
                </a:solidFill>
                <a:latin typeface="Arial"/>
                <a:ea typeface="Arial"/>
                <a:cs typeface="Arial"/>
                <a:sym typeface="Arial"/>
              </a:rPr>
              <a:t>Foedevarernes_klimaaftryk.pdf (Tilgået: 1. Marts 2020). </a:t>
            </a:r>
            <a:endParaRPr b="1" i="0" u="none" cap="none" strike="noStrike">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b="1" lang="en-GB">
                <a:solidFill>
                  <a:schemeClr val="dk1"/>
                </a:solidFill>
              </a:rPr>
              <a:t>Se også klimaaftryk i Concitos Klimadatabase: </a:t>
            </a:r>
            <a:r>
              <a:rPr lang="en-GB" u="sng">
                <a:solidFill>
                  <a:schemeClr val="dk1"/>
                </a:solidFill>
                <a:hlinkClick r:id="rId3">
                  <a:extLst>
                    <a:ext uri="{A12FA001-AC4F-418D-AE19-62706E023703}">
                      <ahyp:hlinkClr val="tx"/>
                    </a:ext>
                  </a:extLst>
                </a:hlinkClick>
              </a:rPr>
              <a:t>https://denstoreklimadatabase.dk/</a:t>
            </a:r>
            <a:endParaRPr u="sng">
              <a:solidFill>
                <a:schemeClr val="dk1"/>
              </a:solidFill>
            </a:endParaRPr>
          </a:p>
          <a:p>
            <a:pPr indent="0" lvl="0" marL="0" marR="0" rtl="0" algn="l">
              <a:lnSpc>
                <a:spcPct val="115000"/>
              </a:lnSpc>
              <a:spcBef>
                <a:spcPts val="0"/>
              </a:spcBef>
              <a:spcAft>
                <a:spcPts val="0"/>
              </a:spcAft>
              <a:buClr>
                <a:schemeClr val="dk1"/>
              </a:buClr>
              <a:buSzPts val="1100"/>
              <a:buFont typeface="Arial"/>
              <a:buNone/>
            </a:pPr>
            <a:r>
              <a:t/>
            </a:r>
            <a:endParaRPr u="sng">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GB" u="sng">
                <a:solidFill>
                  <a:schemeClr val="dk1"/>
                </a:solidFill>
                <a:hlinkClick r:id="rId4">
                  <a:extLst>
                    <a:ext uri="{A12FA001-AC4F-418D-AE19-62706E023703}">
                      <ahyp:hlinkClr val="tx"/>
                    </a:ext>
                  </a:extLst>
                </a:hlinkClick>
              </a:rPr>
              <a:t>https://www.okolariet.dk/media/zvlaeqph/kostens-klimaaftryk-kostbar-klode-%C3%B8kolariet.pdf</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600">
              <a:solidFill>
                <a:schemeClr val="dk1"/>
              </a:solidFill>
            </a:endParaRPr>
          </a:p>
          <a:p>
            <a:pPr indent="0" lvl="0" marL="0" marR="0" rtl="0" algn="l">
              <a:lnSpc>
                <a:spcPct val="90000"/>
              </a:lnSpc>
              <a:spcBef>
                <a:spcPts val="0"/>
              </a:spcBef>
              <a:spcAft>
                <a:spcPts val="0"/>
              </a:spcAft>
              <a:buClr>
                <a:srgbClr val="18605E"/>
              </a:buClr>
              <a:buSzPts val="6500"/>
              <a:buFont typeface="Calibri"/>
              <a:buNone/>
            </a:pPr>
            <a:r>
              <a:t/>
            </a:r>
            <a:endParaRPr sz="1200">
              <a:solidFill>
                <a:srgbClr val="2D2829"/>
              </a:solidFill>
            </a:endParaRPr>
          </a:p>
          <a:p>
            <a:pPr indent="0" lvl="0" marL="0" marR="0" rtl="0" algn="l">
              <a:lnSpc>
                <a:spcPct val="90000"/>
              </a:lnSpc>
              <a:spcBef>
                <a:spcPts val="0"/>
              </a:spcBef>
              <a:spcAft>
                <a:spcPts val="0"/>
              </a:spcAft>
              <a:buClr>
                <a:srgbClr val="18605E"/>
              </a:buClr>
              <a:buSzPts val="6500"/>
              <a:buFont typeface="Calibri"/>
              <a:buNone/>
            </a:pPr>
            <a:r>
              <a:t/>
            </a:r>
            <a:endParaRPr b="1" i="0" sz="1800" u="none" cap="none" strike="noStrike">
              <a:solidFill>
                <a:srgbClr val="18605E"/>
              </a:solidFill>
              <a:latin typeface="Calibri"/>
              <a:ea typeface="Calibri"/>
              <a:cs typeface="Calibri"/>
              <a:sym typeface="Calibri"/>
            </a:endParaRPr>
          </a:p>
        </p:txBody>
      </p:sp>
      <p:sp>
        <p:nvSpPr>
          <p:cNvPr id="155" name="Google Shape;155;gf12ac6f450_0_23"/>
          <p:cNvSpPr txBox="1"/>
          <p:nvPr/>
        </p:nvSpPr>
        <p:spPr>
          <a:xfrm>
            <a:off x="6044200" y="1001550"/>
            <a:ext cx="5956800" cy="5402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Produktion af vegetabilske fødevarer sætter et langt mindre klimaaftryk, end produktion af kød og mejerivarer. Det er især kød fra okse og lam, der har et højt klimaaftryk, mens kød af gris og fjerkræ ligger en del lavere.</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Ift. fisk og skaldyr, er der er stor forskel på klimaaftrykket, men fisk og skaldyr ligger generelt set i den lave ende af listen over </a:t>
            </a:r>
            <a:r>
              <a:rPr lang="en-GB" sz="1800">
                <a:solidFill>
                  <a:schemeClr val="dk1"/>
                </a:solidFill>
              </a:rPr>
              <a:t>CO</a:t>
            </a:r>
            <a:r>
              <a:rPr baseline="-25000" lang="en-GB" sz="1800">
                <a:solidFill>
                  <a:schemeClr val="dk1"/>
                </a:solidFill>
              </a:rPr>
              <a:t>2</a:t>
            </a:r>
            <a:r>
              <a:rPr lang="en-GB" sz="1800">
                <a:solidFill>
                  <a:schemeClr val="dk1"/>
                </a:solidFill>
                <a:latin typeface="Calibri"/>
                <a:ea typeface="Calibri"/>
                <a:cs typeface="Calibri"/>
                <a:sym typeface="Calibri"/>
              </a:rPr>
              <a:t>-syndere. Der er enkelte undtagelser - fx kan hummeren godt være med i kapløbet om fødevarer med et højt klimaaftryk. Fisk og skaldyr med lavt klimaaftryk er fx sild og muslinger.</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i="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i="1" lang="en-GB" sz="1800">
                <a:solidFill>
                  <a:schemeClr val="dk1"/>
                </a:solidFill>
                <a:latin typeface="Calibri"/>
                <a:ea typeface="Calibri"/>
                <a:cs typeface="Calibri"/>
                <a:sym typeface="Calibri"/>
              </a:rPr>
              <a:t>Transport af fødevarer betyder meget lidt i fødevarernes klimaregnskab, medmindre det er flytransport. </a:t>
            </a:r>
            <a:endParaRPr i="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i="1" lang="en-GB" sz="1800">
                <a:solidFill>
                  <a:schemeClr val="dk1"/>
                </a:solidFill>
                <a:latin typeface="Calibri"/>
                <a:ea typeface="Calibri"/>
                <a:cs typeface="Calibri"/>
                <a:sym typeface="Calibri"/>
              </a:rPr>
              <a:t>Den mest afgørende faktor for madens samlede klimaaftryk er, om du spiser en kost baseret på animalske produkter</a:t>
            </a:r>
            <a:endParaRPr i="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i="1" lang="en-GB" sz="1800">
                <a:solidFill>
                  <a:schemeClr val="dk1"/>
                </a:solidFill>
                <a:latin typeface="Calibri"/>
                <a:ea typeface="Calibri"/>
                <a:cs typeface="Calibri"/>
                <a:sym typeface="Calibri"/>
              </a:rPr>
              <a:t>fra dyr eller en kost fra planteriget med meget grønt.</a:t>
            </a:r>
            <a:endParaRPr i="1" sz="1600">
              <a:solidFill>
                <a:srgbClr val="2D2829"/>
              </a:solidFill>
            </a:endParaRPr>
          </a:p>
          <a:p>
            <a:pPr indent="0" lvl="0" marL="0" marR="0" rtl="0" algn="l">
              <a:lnSpc>
                <a:spcPct val="115000"/>
              </a:lnSpc>
              <a:spcBef>
                <a:spcPts val="0"/>
              </a:spcBef>
              <a:spcAft>
                <a:spcPts val="0"/>
              </a:spcAft>
              <a:buClr>
                <a:schemeClr val="dk1"/>
              </a:buClr>
              <a:buSzPts val="1100"/>
              <a:buFont typeface="Arial"/>
              <a:buNone/>
            </a:pPr>
            <a:r>
              <a:t/>
            </a:r>
            <a:endParaRPr i="1" sz="1600">
              <a:solidFill>
                <a:srgbClr val="2D2829"/>
              </a:solidFill>
            </a:endParaRPr>
          </a:p>
          <a:p>
            <a:pPr indent="0" lvl="0" marL="0" marR="0" rtl="0" algn="l">
              <a:lnSpc>
                <a:spcPct val="115000"/>
              </a:lnSpc>
              <a:spcBef>
                <a:spcPts val="0"/>
              </a:spcBef>
              <a:spcAft>
                <a:spcPts val="0"/>
              </a:spcAft>
              <a:buClr>
                <a:schemeClr val="dk1"/>
              </a:buClr>
              <a:buSzPts val="1100"/>
              <a:buFont typeface="Arial"/>
              <a:buNone/>
            </a:pPr>
            <a:r>
              <a:t/>
            </a:r>
            <a:endParaRPr i="1" sz="1800">
              <a:solidFill>
                <a:srgbClr val="2D2829"/>
              </a:solidFill>
            </a:endParaRPr>
          </a:p>
          <a:p>
            <a:pPr indent="0" lvl="0" marL="0" marR="0" rtl="0" algn="l">
              <a:lnSpc>
                <a:spcPct val="115000"/>
              </a:lnSpc>
              <a:spcBef>
                <a:spcPts val="0"/>
              </a:spcBef>
              <a:spcAft>
                <a:spcPts val="0"/>
              </a:spcAft>
              <a:buClr>
                <a:schemeClr val="dk1"/>
              </a:buClr>
              <a:buSzPts val="1100"/>
              <a:buFont typeface="Arial"/>
              <a:buNone/>
            </a:pPr>
            <a:r>
              <a:t/>
            </a:r>
            <a:endParaRPr sz="1800">
              <a:solidFill>
                <a:srgbClr val="2D2829"/>
              </a:solidFill>
            </a:endParaRPr>
          </a:p>
          <a:p>
            <a:pPr indent="0" lvl="0" marL="0" marR="0" rtl="0" algn="l">
              <a:lnSpc>
                <a:spcPct val="115000"/>
              </a:lnSpc>
              <a:spcBef>
                <a:spcPts val="0"/>
              </a:spcBef>
              <a:spcAft>
                <a:spcPts val="0"/>
              </a:spcAft>
              <a:buClr>
                <a:schemeClr val="dk1"/>
              </a:buClr>
              <a:buSzPts val="1100"/>
              <a:buFont typeface="Arial"/>
              <a:buNone/>
            </a:pPr>
            <a:r>
              <a:t/>
            </a:r>
            <a:endParaRPr sz="1800">
              <a:solidFill>
                <a:srgbClr val="2D2829"/>
              </a:solidFill>
            </a:endParaRPr>
          </a:p>
          <a:p>
            <a:pPr indent="0" lvl="0" marL="0" rtl="0" algn="l">
              <a:spcBef>
                <a:spcPts val="0"/>
              </a:spcBef>
              <a:spcAft>
                <a:spcPts val="0"/>
              </a:spcAft>
              <a:buClr>
                <a:schemeClr val="dk1"/>
              </a:buClr>
              <a:buSzPts val="1800"/>
              <a:buFont typeface="Arial"/>
              <a:buNone/>
            </a:pPr>
            <a:r>
              <a:t/>
            </a:r>
            <a:endParaRPr i="0" sz="1800" u="none" cap="none" strike="noStrike"/>
          </a:p>
        </p:txBody>
      </p:sp>
      <p:pic>
        <p:nvPicPr>
          <p:cNvPr id="156" name="Google Shape;156;gf12ac6f450_0_23"/>
          <p:cNvPicPr preferRelativeResize="0"/>
          <p:nvPr/>
        </p:nvPicPr>
        <p:blipFill rotWithShape="1">
          <a:blip r:embed="rId5">
            <a:alphaModFix/>
          </a:blip>
          <a:srcRect b="0" l="0" r="0" t="0"/>
          <a:stretch/>
        </p:blipFill>
        <p:spPr>
          <a:xfrm>
            <a:off x="9278839" y="345362"/>
            <a:ext cx="2053899" cy="1772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F0E0"/>
        </a:solidFill>
      </p:bgPr>
    </p:bg>
    <p:spTree>
      <p:nvGrpSpPr>
        <p:cNvPr id="161" name="Shape 161"/>
        <p:cNvGrpSpPr/>
        <p:nvPr/>
      </p:nvGrpSpPr>
      <p:grpSpPr>
        <a:xfrm>
          <a:off x="0" y="0"/>
          <a:ext cx="0" cy="0"/>
          <a:chOff x="0" y="0"/>
          <a:chExt cx="0" cy="0"/>
        </a:xfrm>
      </p:grpSpPr>
      <p:sp>
        <p:nvSpPr>
          <p:cNvPr id="162" name="Google Shape;162;gf12ac6f450_0_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63" name="Google Shape;163;gf12ac6f450_0_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164" name="Google Shape;164;gf12ac6f450_0_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
        <p:nvSpPr>
          <p:cNvPr id="165" name="Google Shape;165;gf12ac6f450_0_8"/>
          <p:cNvSpPr/>
          <p:nvPr/>
        </p:nvSpPr>
        <p:spPr>
          <a:xfrm>
            <a:off x="0" y="-109640"/>
            <a:ext cx="12450900" cy="7077300"/>
          </a:xfrm>
          <a:prstGeom prst="rect">
            <a:avLst/>
          </a:prstGeom>
          <a:solidFill>
            <a:srgbClr val="E2F3F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highlight>
                <a:srgbClr val="FFFF00"/>
              </a:highlight>
              <a:latin typeface="Calibri"/>
              <a:ea typeface="Calibri"/>
              <a:cs typeface="Calibri"/>
              <a:sym typeface="Calibri"/>
            </a:endParaRPr>
          </a:p>
        </p:txBody>
      </p:sp>
      <p:sp>
        <p:nvSpPr>
          <p:cNvPr id="166" name="Google Shape;166;gf12ac6f450_0_8"/>
          <p:cNvSpPr txBox="1"/>
          <p:nvPr/>
        </p:nvSpPr>
        <p:spPr>
          <a:xfrm>
            <a:off x="442425" y="206425"/>
            <a:ext cx="5791200" cy="4600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8605E"/>
              </a:buClr>
              <a:buSzPts val="6500"/>
              <a:buFont typeface="Calibri"/>
              <a:buNone/>
            </a:pPr>
            <a:r>
              <a:rPr b="1" lang="en-GB" sz="6500">
                <a:solidFill>
                  <a:srgbClr val="18605E"/>
                </a:solidFill>
                <a:latin typeface="Calibri"/>
                <a:ea typeface="Calibri"/>
                <a:cs typeface="Calibri"/>
                <a:sym typeface="Calibri"/>
              </a:rPr>
              <a:t>Klimaaftryk og</a:t>
            </a:r>
            <a:r>
              <a:rPr b="1" lang="en-GB" sz="6500">
                <a:solidFill>
                  <a:srgbClr val="18605E"/>
                </a:solidFill>
                <a:latin typeface="Calibri"/>
                <a:ea typeface="Calibri"/>
                <a:cs typeface="Calibri"/>
                <a:sym typeface="Calibri"/>
              </a:rPr>
              <a:t> drivhusgasser</a:t>
            </a:r>
            <a:br>
              <a:rPr b="1" i="0" lang="en-GB" sz="6500" u="none" cap="none" strike="noStrike">
                <a:solidFill>
                  <a:srgbClr val="18605E"/>
                </a:solidFill>
                <a:latin typeface="Calibri"/>
                <a:ea typeface="Calibri"/>
                <a:cs typeface="Calibri"/>
                <a:sym typeface="Calibri"/>
              </a:rPr>
            </a:br>
            <a:br>
              <a:rPr b="1" i="0" lang="en-GB" sz="1200" u="none" cap="none" strike="noStrike">
                <a:solidFill>
                  <a:srgbClr val="18605E"/>
                </a:solidFill>
                <a:latin typeface="Calibri"/>
                <a:ea typeface="Calibri"/>
                <a:cs typeface="Calibri"/>
                <a:sym typeface="Calibri"/>
              </a:rPr>
            </a:br>
            <a:br>
              <a:rPr b="1" i="0" lang="en-GB" sz="1400" u="none" cap="none" strike="noStrike">
                <a:solidFill>
                  <a:srgbClr val="18605E"/>
                </a:solidFill>
                <a:latin typeface="Calibri"/>
                <a:ea typeface="Calibri"/>
                <a:cs typeface="Calibri"/>
                <a:sym typeface="Calibri"/>
              </a:rPr>
            </a:br>
            <a:br>
              <a:rPr b="1" i="0" lang="en-GB" sz="1400" u="none" cap="none" strike="noStrike">
                <a:solidFill>
                  <a:srgbClr val="18605E"/>
                </a:solidFill>
                <a:latin typeface="Calibri"/>
                <a:ea typeface="Calibri"/>
                <a:cs typeface="Calibri"/>
                <a:sym typeface="Calibri"/>
              </a:rPr>
            </a:br>
            <a:br>
              <a:rPr b="1" i="0" lang="en-GB" sz="1400" u="none" cap="none" strike="noStrike">
                <a:solidFill>
                  <a:srgbClr val="18605E"/>
                </a:solidFill>
                <a:latin typeface="Calibri"/>
                <a:ea typeface="Calibri"/>
                <a:cs typeface="Calibri"/>
                <a:sym typeface="Calibri"/>
              </a:rPr>
            </a:br>
            <a:endParaRPr b="1" i="0" sz="1400" u="none" cap="none" strike="noStrike">
              <a:solidFill>
                <a:srgbClr val="006E6C"/>
              </a:solidFill>
              <a:latin typeface="Arial"/>
              <a:ea typeface="Arial"/>
              <a:cs typeface="Arial"/>
              <a:sym typeface="Arial"/>
            </a:endParaRPr>
          </a:p>
          <a:p>
            <a:pPr indent="0" lvl="0" marL="0" marR="0" rtl="0" algn="l">
              <a:lnSpc>
                <a:spcPct val="90000"/>
              </a:lnSpc>
              <a:spcBef>
                <a:spcPts val="0"/>
              </a:spcBef>
              <a:spcAft>
                <a:spcPts val="0"/>
              </a:spcAft>
              <a:buClr>
                <a:srgbClr val="18605E"/>
              </a:buClr>
              <a:buSzPts val="6500"/>
              <a:buFont typeface="Calibri"/>
              <a:buNone/>
            </a:pPr>
            <a:r>
              <a:t/>
            </a:r>
            <a:endParaRPr b="0" i="0" sz="1400" u="none" cap="none" strike="noStrike">
              <a:solidFill>
                <a:srgbClr val="2D2829"/>
              </a:solidFill>
              <a:latin typeface="Arial"/>
              <a:ea typeface="Arial"/>
              <a:cs typeface="Arial"/>
              <a:sym typeface="Arial"/>
            </a:endParaRPr>
          </a:p>
          <a:p>
            <a:pPr indent="0" lvl="0" marL="0" marR="0" rtl="0" algn="l">
              <a:lnSpc>
                <a:spcPct val="90000"/>
              </a:lnSpc>
              <a:spcBef>
                <a:spcPts val="0"/>
              </a:spcBef>
              <a:spcAft>
                <a:spcPts val="0"/>
              </a:spcAft>
              <a:buClr>
                <a:srgbClr val="18605E"/>
              </a:buClr>
              <a:buSzPts val="6500"/>
              <a:buFont typeface="Calibri"/>
              <a:buNone/>
            </a:pPr>
            <a:r>
              <a:t/>
            </a:r>
            <a:endParaRPr b="1" i="0" sz="1800" u="none" cap="none" strike="noStrike">
              <a:solidFill>
                <a:srgbClr val="18605E"/>
              </a:solidFill>
              <a:latin typeface="Calibri"/>
              <a:ea typeface="Calibri"/>
              <a:cs typeface="Calibri"/>
              <a:sym typeface="Calibri"/>
            </a:endParaRPr>
          </a:p>
        </p:txBody>
      </p:sp>
      <p:sp>
        <p:nvSpPr>
          <p:cNvPr id="167" name="Google Shape;167;gf12ac6f450_0_8"/>
          <p:cNvSpPr txBox="1"/>
          <p:nvPr/>
        </p:nvSpPr>
        <p:spPr>
          <a:xfrm>
            <a:off x="6598975" y="1169750"/>
            <a:ext cx="5402100" cy="5186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800"/>
              <a:buFont typeface="Arial"/>
              <a:buNone/>
            </a:pPr>
            <a:r>
              <a:rPr lang="en-GB" sz="1800">
                <a:solidFill>
                  <a:schemeClr val="dk1"/>
                </a:solidFill>
              </a:rPr>
              <a:t>FAO (Food and Agriculture Organization of the United Nations) opgør udledning af drivhusgasser i CO</a:t>
            </a:r>
            <a:r>
              <a:rPr baseline="-25000" lang="en-GB" sz="1800">
                <a:solidFill>
                  <a:schemeClr val="dk1"/>
                </a:solidFill>
              </a:rPr>
              <a:t>2</a:t>
            </a:r>
            <a:r>
              <a:rPr lang="en-GB" sz="1800">
                <a:solidFill>
                  <a:schemeClr val="dk1"/>
                </a:solidFill>
              </a:rPr>
              <a:t>-ækvivalenter. </a:t>
            </a:r>
            <a:endParaRPr sz="1800">
              <a:solidFill>
                <a:schemeClr val="dk1"/>
              </a:solidFill>
            </a:endParaRPr>
          </a:p>
          <a:p>
            <a:pPr indent="0" lvl="0" marL="0" rtl="0" algn="l">
              <a:lnSpc>
                <a:spcPct val="115000"/>
              </a:lnSpc>
              <a:spcBef>
                <a:spcPts val="0"/>
              </a:spcBef>
              <a:spcAft>
                <a:spcPts val="0"/>
              </a:spcAft>
              <a:buClr>
                <a:schemeClr val="dk1"/>
              </a:buClr>
              <a:buSzPts val="1800"/>
              <a:buFont typeface="Arial"/>
              <a:buNone/>
            </a:pPr>
            <a:r>
              <a:t/>
            </a:r>
            <a:endParaRPr sz="1800">
              <a:solidFill>
                <a:schemeClr val="dk1"/>
              </a:solidFill>
              <a:highlight>
                <a:schemeClr val="lt1"/>
              </a:highlight>
            </a:endParaRPr>
          </a:p>
          <a:p>
            <a:pPr indent="0" lvl="0" marL="0" rtl="0" algn="l">
              <a:lnSpc>
                <a:spcPct val="115000"/>
              </a:lnSpc>
              <a:spcBef>
                <a:spcPts val="0"/>
              </a:spcBef>
              <a:spcAft>
                <a:spcPts val="0"/>
              </a:spcAft>
              <a:buClr>
                <a:schemeClr val="dk1"/>
              </a:buClr>
              <a:buSzPts val="1800"/>
              <a:buFont typeface="Arial"/>
              <a:buNone/>
            </a:pPr>
            <a:r>
              <a:rPr lang="en-GB" sz="1800">
                <a:solidFill>
                  <a:schemeClr val="dk1"/>
                </a:solidFill>
              </a:rPr>
              <a:t>CO</a:t>
            </a:r>
            <a:r>
              <a:rPr baseline="-25000" lang="en-GB" sz="1800">
                <a:solidFill>
                  <a:schemeClr val="dk1"/>
                </a:solidFill>
              </a:rPr>
              <a:t>2</a:t>
            </a:r>
            <a:r>
              <a:rPr lang="en-GB" sz="1800">
                <a:solidFill>
                  <a:schemeClr val="dk1"/>
                </a:solidFill>
              </a:rPr>
              <a:t>-ækvivalenter er en fælles måleenhed, og omregningen til CO</a:t>
            </a:r>
            <a:r>
              <a:rPr baseline="-25000" lang="en-GB" sz="1800">
                <a:solidFill>
                  <a:schemeClr val="dk1"/>
                </a:solidFill>
              </a:rPr>
              <a:t>2</a:t>
            </a:r>
            <a:r>
              <a:rPr lang="en-GB" sz="1800">
                <a:solidFill>
                  <a:schemeClr val="dk1"/>
                </a:solidFill>
              </a:rPr>
              <a:t>-ækvivalenter gør det muligt at sammenligne forskellige fødevarers klimaaftryk og opgøre dette pr. kg. fødevare.</a:t>
            </a:r>
            <a:endParaRPr sz="1800">
              <a:solidFill>
                <a:schemeClr val="dk1"/>
              </a:solidFill>
            </a:endParaRPr>
          </a:p>
          <a:p>
            <a:pPr indent="0" lvl="0" marL="0" rtl="0" algn="l">
              <a:lnSpc>
                <a:spcPct val="115000"/>
              </a:lnSpc>
              <a:spcBef>
                <a:spcPts val="0"/>
              </a:spcBef>
              <a:spcAft>
                <a:spcPts val="0"/>
              </a:spcAft>
              <a:buClr>
                <a:schemeClr val="dk1"/>
              </a:buClr>
              <a:buSzPts val="1800"/>
              <a:buFont typeface="Arial"/>
              <a:buNone/>
            </a:pPr>
            <a:r>
              <a:t/>
            </a:r>
            <a:endParaRPr sz="1800">
              <a:solidFill>
                <a:schemeClr val="dk1"/>
              </a:solidFill>
            </a:endParaRPr>
          </a:p>
          <a:p>
            <a:pPr indent="0" lvl="0" marL="0" rtl="0" algn="l">
              <a:lnSpc>
                <a:spcPct val="115000"/>
              </a:lnSpc>
              <a:spcBef>
                <a:spcPts val="0"/>
              </a:spcBef>
              <a:spcAft>
                <a:spcPts val="0"/>
              </a:spcAft>
              <a:buClr>
                <a:schemeClr val="dk1"/>
              </a:buClr>
              <a:buSzPts val="1800"/>
              <a:buFont typeface="Arial"/>
              <a:buNone/>
            </a:pPr>
            <a:r>
              <a:rPr lang="en-GB" sz="1800">
                <a:solidFill>
                  <a:schemeClr val="dk1"/>
                </a:solidFill>
              </a:rPr>
              <a:t>Fødevarers klimaaftryk omregnes til ækvivalenter, da de forskellige drivhusgassers levetid og opvarmende effekt varierer: Ét gram metan svarer til ca. 25 gram CO</a:t>
            </a:r>
            <a:r>
              <a:rPr baseline="-25000" lang="en-GB" sz="1800">
                <a:solidFill>
                  <a:schemeClr val="dk1"/>
                </a:solidFill>
              </a:rPr>
              <a:t>2</a:t>
            </a:r>
            <a:r>
              <a:rPr lang="en-GB" sz="1800">
                <a:solidFill>
                  <a:schemeClr val="dk1"/>
                </a:solidFill>
              </a:rPr>
              <a:t>, mens ét gram lattergas svarer til hele 298 gram CO</a:t>
            </a:r>
            <a:r>
              <a:rPr baseline="-25000" lang="en-GB" sz="1800">
                <a:solidFill>
                  <a:schemeClr val="dk1"/>
                </a:solidFill>
              </a:rPr>
              <a:t>2</a:t>
            </a:r>
            <a:r>
              <a:rPr lang="en-GB" sz="1800">
                <a:solidFill>
                  <a:schemeClr val="dk1"/>
                </a:solidFill>
              </a:rPr>
              <a:t>, når man regner i et 100-årigt perspektiv.”  </a:t>
            </a:r>
            <a:endParaRPr sz="1800">
              <a:solidFill>
                <a:schemeClr val="dk1"/>
              </a:solidFill>
            </a:endParaRPr>
          </a:p>
          <a:p>
            <a:pPr indent="0" lvl="0" marL="0" rtl="0" algn="l">
              <a:lnSpc>
                <a:spcPct val="115000"/>
              </a:lnSpc>
              <a:spcBef>
                <a:spcPts val="0"/>
              </a:spcBef>
              <a:spcAft>
                <a:spcPts val="0"/>
              </a:spcAft>
              <a:buClr>
                <a:schemeClr val="dk1"/>
              </a:buClr>
              <a:buSzPts val="1800"/>
              <a:buFont typeface="Arial"/>
              <a:buNone/>
            </a:pPr>
            <a:r>
              <a:t/>
            </a:r>
            <a:endParaRPr sz="1800">
              <a:solidFill>
                <a:srgbClr val="18605E"/>
              </a:solidFill>
            </a:endParaRPr>
          </a:p>
          <a:p>
            <a:pPr indent="0" lvl="0" marL="0" rtl="0" algn="l">
              <a:lnSpc>
                <a:spcPct val="115000"/>
              </a:lnSpc>
              <a:spcBef>
                <a:spcPts val="0"/>
              </a:spcBef>
              <a:spcAft>
                <a:spcPts val="0"/>
              </a:spcAft>
              <a:buClr>
                <a:schemeClr val="dk1"/>
              </a:buClr>
              <a:buSzPts val="1800"/>
              <a:buFont typeface="Arial"/>
              <a:buNone/>
            </a:pPr>
            <a:r>
              <a:t/>
            </a:r>
            <a:endParaRPr sz="1800">
              <a:solidFill>
                <a:srgbClr val="18605E"/>
              </a:solidFill>
            </a:endParaRPr>
          </a:p>
          <a:p>
            <a:pPr indent="0" lvl="0" marL="0" rtl="0" algn="l">
              <a:lnSpc>
                <a:spcPct val="115000"/>
              </a:lnSpc>
              <a:spcBef>
                <a:spcPts val="0"/>
              </a:spcBef>
              <a:spcAft>
                <a:spcPts val="0"/>
              </a:spcAft>
              <a:buClr>
                <a:schemeClr val="dk1"/>
              </a:buClr>
              <a:buSzPts val="1800"/>
              <a:buFont typeface="Arial"/>
              <a:buNone/>
            </a:pPr>
            <a:r>
              <a:t/>
            </a:r>
            <a:endParaRPr sz="1800">
              <a:solidFill>
                <a:srgbClr val="18605E"/>
              </a:solidFill>
            </a:endParaRPr>
          </a:p>
        </p:txBody>
      </p:sp>
      <p:pic>
        <p:nvPicPr>
          <p:cNvPr id="168" name="Google Shape;168;gf12ac6f450_0_8"/>
          <p:cNvPicPr preferRelativeResize="0"/>
          <p:nvPr/>
        </p:nvPicPr>
        <p:blipFill rotWithShape="1">
          <a:blip r:embed="rId3">
            <a:alphaModFix/>
          </a:blip>
          <a:srcRect b="0" l="0" r="0" t="0"/>
          <a:stretch/>
        </p:blipFill>
        <p:spPr>
          <a:xfrm>
            <a:off x="9278839" y="345362"/>
            <a:ext cx="2053899" cy="177271"/>
          </a:xfrm>
          <a:prstGeom prst="rect">
            <a:avLst/>
          </a:prstGeom>
          <a:noFill/>
          <a:ln>
            <a:noFill/>
          </a:ln>
        </p:spPr>
      </p:pic>
      <p:sp>
        <p:nvSpPr>
          <p:cNvPr id="169" name="Google Shape;169;gf12ac6f450_0_8"/>
          <p:cNvSpPr txBox="1"/>
          <p:nvPr/>
        </p:nvSpPr>
        <p:spPr>
          <a:xfrm>
            <a:off x="442425" y="4806925"/>
            <a:ext cx="5264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800"/>
              <a:buFont typeface="Arial"/>
              <a:buNone/>
            </a:pPr>
            <a:r>
              <a:rPr lang="en-GB">
                <a:solidFill>
                  <a:schemeClr val="dk1"/>
                </a:solidFill>
              </a:rPr>
              <a:t>Kilde: Økologisk Landsforening. </a:t>
            </a:r>
            <a:r>
              <a:rPr i="1" lang="en-GB">
                <a:solidFill>
                  <a:schemeClr val="dk1"/>
                </a:solidFill>
              </a:rPr>
              <a:t>Landbrugets drivhusgasser. </a:t>
            </a:r>
            <a:br>
              <a:rPr i="1" lang="en-GB">
                <a:solidFill>
                  <a:schemeClr val="dk1"/>
                </a:solidFill>
              </a:rPr>
            </a:br>
            <a:r>
              <a:rPr lang="en-GB">
                <a:solidFill>
                  <a:schemeClr val="dk1"/>
                </a:solidFill>
              </a:rPr>
              <a:t>Se: </a:t>
            </a:r>
            <a:r>
              <a:rPr lang="en-GB" u="sng">
                <a:solidFill>
                  <a:schemeClr val="dk1"/>
                </a:solidFill>
                <a:hlinkClick r:id="rId4">
                  <a:extLst>
                    <a:ext uri="{A12FA001-AC4F-418D-AE19-62706E023703}">
                      <ahyp:hlinkClr val="tx"/>
                    </a:ext>
                  </a:extLst>
                </a:hlinkClick>
              </a:rPr>
              <a:t>https://okologi.dk/viden-om-oekologi/klima/landbrugets-drivhusgasser/</a:t>
            </a:r>
            <a:r>
              <a:rPr lang="en-GB">
                <a:solidFill>
                  <a:schemeClr val="dk1"/>
                </a:solidFill>
              </a:rPr>
              <a:t> (Tilgået d. 6. September 2021). </a:t>
            </a:r>
            <a:endParaRPr sz="16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F0E0"/>
        </a:solidFill>
      </p:bgPr>
    </p:bg>
    <p:spTree>
      <p:nvGrpSpPr>
        <p:cNvPr id="173" name="Shape 173"/>
        <p:cNvGrpSpPr/>
        <p:nvPr/>
      </p:nvGrpSpPr>
      <p:grpSpPr>
        <a:xfrm>
          <a:off x="0" y="0"/>
          <a:ext cx="0" cy="0"/>
          <a:chOff x="0" y="0"/>
          <a:chExt cx="0" cy="0"/>
        </a:xfrm>
      </p:grpSpPr>
      <p:sp>
        <p:nvSpPr>
          <p:cNvPr id="174" name="Google Shape;174;p6"/>
          <p:cNvSpPr/>
          <p:nvPr/>
        </p:nvSpPr>
        <p:spPr>
          <a:xfrm>
            <a:off x="-129435" y="-109603"/>
            <a:ext cx="12450870" cy="7077205"/>
          </a:xfrm>
          <a:prstGeom prst="rect">
            <a:avLst/>
          </a:prstGeom>
          <a:solidFill>
            <a:srgbClr val="E2F3F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highlight>
                <a:srgbClr val="FFFF00"/>
              </a:highlight>
              <a:latin typeface="Calibri"/>
              <a:ea typeface="Calibri"/>
              <a:cs typeface="Calibri"/>
              <a:sym typeface="Calibri"/>
            </a:endParaRPr>
          </a:p>
        </p:txBody>
      </p:sp>
      <p:sp>
        <p:nvSpPr>
          <p:cNvPr id="175" name="Google Shape;175;p6"/>
          <p:cNvSpPr txBox="1"/>
          <p:nvPr/>
        </p:nvSpPr>
        <p:spPr>
          <a:xfrm>
            <a:off x="680125" y="885950"/>
            <a:ext cx="10673700" cy="55179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6000"/>
              <a:buFont typeface="Calibri"/>
              <a:buNone/>
            </a:pPr>
            <a:r>
              <a:rPr b="1" i="0" lang="en-GB" sz="4200" u="none" cap="none" strike="noStrike">
                <a:solidFill>
                  <a:srgbClr val="18605E"/>
                </a:solidFill>
                <a:latin typeface="Calibri"/>
                <a:ea typeface="Calibri"/>
                <a:cs typeface="Calibri"/>
                <a:sym typeface="Calibri"/>
              </a:rPr>
              <a:t>Fødevareproduktion og </a:t>
            </a:r>
            <a:endParaRPr b="0" i="0" sz="100" u="none" cap="none" strike="noStrike">
              <a:solidFill>
                <a:srgbClr val="18605E"/>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6000"/>
              <a:buFont typeface="Calibri"/>
              <a:buNone/>
            </a:pPr>
            <a:r>
              <a:rPr b="1" i="0" lang="en-GB" sz="4200" u="none" cap="none" strike="noStrike">
                <a:solidFill>
                  <a:srgbClr val="18605E"/>
                </a:solidFill>
                <a:latin typeface="Calibri"/>
                <a:ea typeface="Calibri"/>
                <a:cs typeface="Calibri"/>
                <a:sym typeface="Calibri"/>
              </a:rPr>
              <a:t>-forbrug udgør mellem </a:t>
            </a:r>
            <a:endParaRPr b="1" i="0" sz="4200" u="none" cap="none" strike="noStrike">
              <a:solidFill>
                <a:srgbClr val="18605E"/>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6000"/>
              <a:buFont typeface="Calibri"/>
              <a:buNone/>
            </a:pPr>
            <a:r>
              <a:rPr b="1" i="0" lang="en-GB" sz="4200" u="none" cap="none" strike="noStrike">
                <a:solidFill>
                  <a:srgbClr val="18605E"/>
                </a:solidFill>
                <a:latin typeface="Calibri"/>
                <a:ea typeface="Calibri"/>
                <a:cs typeface="Calibri"/>
                <a:sym typeface="Calibri"/>
              </a:rPr>
              <a:t>22-31% af EU-medlemsstaternes </a:t>
            </a:r>
            <a:endParaRPr b="1" i="0" sz="4200" u="none" cap="none" strike="noStrike">
              <a:solidFill>
                <a:srgbClr val="18605E"/>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6000"/>
              <a:buFont typeface="Calibri"/>
              <a:buNone/>
            </a:pPr>
            <a:r>
              <a:rPr b="1" i="0" lang="en-GB" sz="4200" u="none" cap="none" strike="noStrike">
                <a:solidFill>
                  <a:srgbClr val="18605E"/>
                </a:solidFill>
                <a:latin typeface="Calibri"/>
                <a:ea typeface="Calibri"/>
                <a:cs typeface="Calibri"/>
                <a:sym typeface="Calibri"/>
              </a:rPr>
              <a:t>samlede udledninger af CO</a:t>
            </a:r>
            <a:r>
              <a:rPr b="1" baseline="-25000" i="0" lang="en-GB" sz="4200" u="none" cap="none" strike="noStrike">
                <a:solidFill>
                  <a:srgbClr val="18605E"/>
                </a:solidFill>
                <a:latin typeface="Calibri"/>
                <a:ea typeface="Calibri"/>
                <a:cs typeface="Calibri"/>
                <a:sym typeface="Calibri"/>
              </a:rPr>
              <a:t>2</a:t>
            </a:r>
            <a:endParaRPr b="1" baseline="-25000" i="0" sz="4200" u="none" cap="none" strike="noStrike">
              <a:solidFill>
                <a:srgbClr val="18605E"/>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600"/>
              <a:buFont typeface="Calibri"/>
              <a:buNone/>
            </a:pPr>
            <a:r>
              <a:t/>
            </a:r>
            <a:endParaRPr>
              <a:solidFill>
                <a:srgbClr val="18605E"/>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600"/>
              <a:buFont typeface="Calibri"/>
              <a:buNone/>
            </a:pPr>
            <a:r>
              <a:t/>
            </a:r>
            <a:endParaRPr>
              <a:solidFill>
                <a:srgbClr val="18605E"/>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600"/>
              <a:buFont typeface="Calibri"/>
              <a:buNone/>
            </a:pPr>
            <a:r>
              <a:rPr lang="en-GB">
                <a:solidFill>
                  <a:srgbClr val="18605E"/>
                </a:solidFill>
                <a:latin typeface="Calibri"/>
                <a:ea typeface="Calibri"/>
                <a:cs typeface="Calibri"/>
                <a:sym typeface="Calibri"/>
              </a:rPr>
              <a:t>Kilde:  Miljø- og Fødevareministeriet. Fødevarernes klimaaftryk. Se:</a:t>
            </a:r>
            <a:r>
              <a:rPr lang="en-GB" u="sng">
                <a:solidFill>
                  <a:srgbClr val="18605E"/>
                </a:solidFill>
                <a:latin typeface="Calibri"/>
                <a:ea typeface="Calibri"/>
                <a:cs typeface="Calibri"/>
                <a:sym typeface="Calibri"/>
                <a:hlinkClick r:id="rId3">
                  <a:extLst>
                    <a:ext uri="{A12FA001-AC4F-418D-AE19-62706E023703}">
                      <ahyp:hlinkClr val="tx"/>
                    </a:ext>
                  </a:extLst>
                </a:hlinkClick>
              </a:rPr>
              <a:t>https://lbst.dk/tvaergaaende/klima/foedevarernes-klimaaftryk/</a:t>
            </a:r>
            <a:r>
              <a:rPr lang="en-GB">
                <a:solidFill>
                  <a:srgbClr val="18605E"/>
                </a:solidFill>
                <a:latin typeface="Calibri"/>
                <a:ea typeface="Calibri"/>
                <a:cs typeface="Calibri"/>
                <a:sym typeface="Calibri"/>
              </a:rPr>
              <a:t> </a:t>
            </a:r>
            <a:br>
              <a:rPr lang="en-GB">
                <a:solidFill>
                  <a:srgbClr val="18605E"/>
                </a:solidFill>
                <a:latin typeface="Calibri"/>
                <a:ea typeface="Calibri"/>
                <a:cs typeface="Calibri"/>
                <a:sym typeface="Calibri"/>
              </a:rPr>
            </a:br>
            <a:r>
              <a:rPr lang="en-GB">
                <a:solidFill>
                  <a:srgbClr val="18605E"/>
                </a:solidFill>
                <a:latin typeface="Calibri"/>
                <a:ea typeface="Calibri"/>
                <a:cs typeface="Calibri"/>
                <a:sym typeface="Calibri"/>
              </a:rPr>
              <a:t>(tilgået 28. august 2020)</a:t>
            </a:r>
            <a:endParaRPr b="1" baseline="-25000" sz="4200">
              <a:solidFill>
                <a:srgbClr val="18605E"/>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6000"/>
              <a:buFont typeface="Calibri"/>
              <a:buNone/>
            </a:pPr>
            <a:br>
              <a:rPr b="1" lang="en-GB" sz="4200">
                <a:solidFill>
                  <a:srgbClr val="18605E"/>
                </a:solidFill>
                <a:latin typeface="Calibri"/>
                <a:ea typeface="Calibri"/>
                <a:cs typeface="Calibri"/>
                <a:sym typeface="Calibri"/>
              </a:rPr>
            </a:br>
            <a:r>
              <a:rPr b="1" lang="en-GB" sz="2900">
                <a:solidFill>
                  <a:srgbClr val="18605E"/>
                </a:solidFill>
                <a:latin typeface="Calibri"/>
                <a:ea typeface="Calibri"/>
                <a:cs typeface="Calibri"/>
                <a:sym typeface="Calibri"/>
              </a:rPr>
              <a:t>OBS: Til sammenligning kan nævnes, at luftfarten står for cirka 3 % af Europas samlede udledning af drivhusgasser </a:t>
            </a:r>
            <a:endParaRPr b="1" baseline="-25000" sz="2900" u="none" cap="none" strike="noStrike">
              <a:solidFill>
                <a:srgbClr val="18605E"/>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600"/>
              <a:buFont typeface="Calibri"/>
              <a:buNone/>
            </a:pPr>
            <a:r>
              <a:t/>
            </a:r>
            <a:endParaRPr b="0" baseline="-25000" i="0" u="none" cap="none" strike="noStrike">
              <a:solidFill>
                <a:srgbClr val="18605E"/>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Calibri"/>
              <a:buNone/>
            </a:pPr>
            <a:r>
              <a:t/>
            </a:r>
            <a:endParaRPr b="0" i="0" u="none" cap="none" strike="noStrike">
              <a:solidFill>
                <a:srgbClr val="18605E"/>
              </a:solidFill>
              <a:latin typeface="Calibri"/>
              <a:ea typeface="Calibri"/>
              <a:cs typeface="Calibri"/>
              <a:sym typeface="Calibri"/>
            </a:endParaRPr>
          </a:p>
        </p:txBody>
      </p:sp>
      <p:sp>
        <p:nvSpPr>
          <p:cNvPr id="176" name="Google Shape;17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177" name="Google Shape;177;p6"/>
          <p:cNvPicPr preferRelativeResize="0"/>
          <p:nvPr/>
        </p:nvPicPr>
        <p:blipFill rotWithShape="1">
          <a:blip r:embed="rId4">
            <a:alphaModFix/>
          </a:blip>
          <a:srcRect b="0" l="0" r="0" t="0"/>
          <a:stretch/>
        </p:blipFill>
        <p:spPr>
          <a:xfrm>
            <a:off x="9278839" y="345362"/>
            <a:ext cx="2053899" cy="17727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2020-06-09T08:51:42Z</dcterms:created>
  <dc:creator>Vicky Andersen</dc:creator>
</cp:coreProperties>
</file>